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87" r:id="rId5"/>
    <p:sldMasterId id="2147484921" r:id="rId6"/>
  </p:sldMasterIdLst>
  <p:notesMasterIdLst>
    <p:notesMasterId r:id="rId27"/>
  </p:notesMasterIdLst>
  <p:handoutMasterIdLst>
    <p:handoutMasterId r:id="rId28"/>
  </p:handoutMasterIdLst>
  <p:sldIdLst>
    <p:sldId id="2027" r:id="rId7"/>
    <p:sldId id="2076137265" r:id="rId8"/>
    <p:sldId id="2069" r:id="rId9"/>
    <p:sldId id="1527" r:id="rId10"/>
    <p:sldId id="2123258936" r:id="rId11"/>
    <p:sldId id="2123258937" r:id="rId12"/>
    <p:sldId id="2123258938" r:id="rId13"/>
    <p:sldId id="2071" r:id="rId14"/>
    <p:sldId id="2123258939" r:id="rId15"/>
    <p:sldId id="2123258940" r:id="rId16"/>
    <p:sldId id="2123258941" r:id="rId17"/>
    <p:sldId id="2147468178" r:id="rId18"/>
    <p:sldId id="2068" r:id="rId19"/>
    <p:sldId id="2123258944" r:id="rId20"/>
    <p:sldId id="2123258945" r:id="rId21"/>
    <p:sldId id="2123258946" r:id="rId22"/>
    <p:sldId id="2123258949" r:id="rId23"/>
    <p:sldId id="2123258947" r:id="rId24"/>
    <p:sldId id="2067" r:id="rId25"/>
    <p:sldId id="2123258950"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2F2F2F"/>
    <a:srgbClr val="F2F2F2"/>
    <a:srgbClr val="50E6FF"/>
    <a:srgbClr val="FF9349"/>
    <a:srgbClr val="000000"/>
    <a:srgbClr val="FEF000"/>
    <a:srgbClr val="FFFFFF"/>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DFF6CB-14C4-414B-9521-278EEE6B7B61}" v="2" dt="2022-06-14T09:18:37.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47" autoAdjust="0"/>
    <p:restoredTop sz="94588"/>
  </p:normalViewPr>
  <p:slideViewPr>
    <p:cSldViewPr snapToGrid="0">
      <p:cViewPr>
        <p:scale>
          <a:sx n="129" d="100"/>
          <a:sy n="129" d="100"/>
        </p:scale>
        <p:origin x="107" y="-110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2DFF6CB-14C4-414B-9521-278EEE6B7B61}"/>
    <pc:docChg chg="modSld">
      <pc:chgData name="Jonathan Vella" userId="ff59d9e4-9df8-4ae6-90e3-b837e2f6651b" providerId="ADAL" clId="{52DFF6CB-14C4-414B-9521-278EEE6B7B61}" dt="2022-06-14T09:18:37.851" v="1" actId="20577"/>
      <pc:docMkLst>
        <pc:docMk/>
      </pc:docMkLst>
      <pc:sldChg chg="modSp modAnim">
        <pc:chgData name="Jonathan Vella" userId="ff59d9e4-9df8-4ae6-90e3-b837e2f6651b" providerId="ADAL" clId="{52DFF6CB-14C4-414B-9521-278EEE6B7B61}" dt="2022-06-14T09:18:37.851" v="1" actId="20577"/>
        <pc:sldMkLst>
          <pc:docMk/>
          <pc:sldMk cId="2226956191" sldId="2123258937"/>
        </pc:sldMkLst>
        <pc:spChg chg="mod">
          <ac:chgData name="Jonathan Vella" userId="ff59d9e4-9df8-4ae6-90e3-b837e2f6651b" providerId="ADAL" clId="{52DFF6CB-14C4-414B-9521-278EEE6B7B61}" dt="2022-06-14T09:18:37.851" v="1" actId="20577"/>
          <ac:spMkLst>
            <pc:docMk/>
            <pc:sldMk cId="2226956191" sldId="2123258937"/>
            <ac:spMk id="5" creationId="{F8223E1C-534C-4AE9-BDA5-954DE4A085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14-Jun-22 12:18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14-Jun-22 12:14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14-Jun-22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2472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14-Jun-22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14-Jun-22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1393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47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14-Jun-22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8299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14-Jun-22 12:14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71610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2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1.emf"/><Relationship Id="rId4" Type="http://schemas.openxmlformats.org/officeDocument/2006/relationships/oleObject" Target="../embeddings/oleObject6.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1.emf"/><Relationship Id="rId4" Type="http://schemas.openxmlformats.org/officeDocument/2006/relationships/oleObject" Target="../embeddings/oleObject7.bin"/></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21.emf"/><Relationship Id="rId4" Type="http://schemas.openxmlformats.org/officeDocument/2006/relationships/oleObject" Target="../embeddings/oleObject8.bin"/></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21.emf"/><Relationship Id="rId4" Type="http://schemas.openxmlformats.org/officeDocument/2006/relationships/oleObject" Target="../embeddings/oleObject9.bin"/></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21.emf"/><Relationship Id="rId4" Type="http://schemas.openxmlformats.org/officeDocument/2006/relationships/oleObject" Target="../embeddings/oleObject10.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2.xml"/><Relationship Id="rId1" Type="http://schemas.openxmlformats.org/officeDocument/2006/relationships/tags" Target="../tags/tag11.xml"/><Relationship Id="rId5" Type="http://schemas.openxmlformats.org/officeDocument/2006/relationships/image" Target="../media/image21.emf"/><Relationship Id="rId4" Type="http://schemas.openxmlformats.org/officeDocument/2006/relationships/oleObject" Target="../embeddings/oleObject11.bin"/></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2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tags" Target="../tags/tag20.xml"/><Relationship Id="rId4" Type="http://schemas.openxmlformats.org/officeDocument/2006/relationships/image" Target="../media/image2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2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2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tags" Target="../tags/tag23.xml"/><Relationship Id="rId5" Type="http://schemas.openxmlformats.org/officeDocument/2006/relationships/image" Target="../media/image31.png"/><Relationship Id="rId4" Type="http://schemas.openxmlformats.org/officeDocument/2006/relationships/image" Target="../media/image21.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133091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7724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562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96639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4210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22683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9382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Thank you for attending this Microsoft SPARK 3.0 session.</a:t>
            </a:r>
            <a:br>
              <a:rPr lang="en-US" sz="2800" dirty="0">
                <a:gradFill>
                  <a:gsLst>
                    <a:gs pos="2917">
                      <a:schemeClr val="tx1"/>
                    </a:gs>
                    <a:gs pos="30000">
                      <a:schemeClr val="tx1"/>
                    </a:gs>
                  </a:gsLst>
                  <a:lin ang="5400000" scaled="0"/>
                </a:gradFill>
              </a:rPr>
            </a:br>
            <a:br>
              <a:rPr lang="en-US" sz="2800" dirty="0">
                <a:gradFill>
                  <a:gsLst>
                    <a:gs pos="2917">
                      <a:schemeClr val="tx1"/>
                    </a:gs>
                    <a:gs pos="30000">
                      <a:schemeClr val="tx1"/>
                    </a:gs>
                  </a:gsLst>
                  <a:lin ang="5400000" scaled="0"/>
                </a:gradFill>
              </a:rPr>
            </a:br>
            <a:r>
              <a:rPr lang="en-US" sz="2800"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8047" y="2100815"/>
            <a:ext cx="11055906"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568047" y="3877277"/>
            <a:ext cx="8235966"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
        <p:nvSpPr>
          <p:cNvPr id="7" name="Footer Placeholder 2">
            <a:extLst>
              <a:ext uri="{FF2B5EF4-FFF2-40B4-BE49-F238E27FC236}">
                <a16:creationId xmlns:a16="http://schemas.microsoft.com/office/drawing/2014/main" id="{5F2EE9D9-7E7E-49C0-A361-45BA2467A917}"/>
              </a:ext>
            </a:extLst>
          </p:cNvPr>
          <p:cNvSpPr>
            <a:spLocks noGrp="1"/>
          </p:cNvSpPr>
          <p:nvPr>
            <p:ph type="ftr" sz="quarter" idx="3"/>
          </p:nvPr>
        </p:nvSpPr>
        <p:spPr>
          <a:xfrm>
            <a:off x="572965" y="6550312"/>
            <a:ext cx="2816465" cy="134483"/>
          </a:xfrm>
          <a:prstGeom prst="rect">
            <a:avLst/>
          </a:prstGeom>
        </p:spPr>
        <p:txBody>
          <a:bodyPr lIns="0" rIns="0" anchor="ctr"/>
          <a:lstStyle>
            <a:lvl1pPr algn="l">
              <a:defRPr sz="882">
                <a:solidFill>
                  <a:schemeClr val="tx2"/>
                </a:solidFill>
              </a:defRPr>
            </a:lvl1pPr>
          </a:lstStyle>
          <a:p>
            <a:r>
              <a:rPr lang="en-US"/>
              <a:t>Microsoft Confidential</a:t>
            </a:r>
          </a:p>
        </p:txBody>
      </p:sp>
      <p:sp>
        <p:nvSpPr>
          <p:cNvPr id="8" name="Slide Number Placeholder 3">
            <a:extLst>
              <a:ext uri="{FF2B5EF4-FFF2-40B4-BE49-F238E27FC236}">
                <a16:creationId xmlns:a16="http://schemas.microsoft.com/office/drawing/2014/main" id="{59767AFF-9BC6-4C1C-95DC-509D8C0BEDC1}"/>
              </a:ext>
            </a:extLst>
          </p:cNvPr>
          <p:cNvSpPr>
            <a:spLocks noGrp="1"/>
          </p:cNvSpPr>
          <p:nvPr>
            <p:ph type="sldNum" sz="quarter" idx="4"/>
          </p:nvPr>
        </p:nvSpPr>
        <p:spPr>
          <a:xfrm>
            <a:off x="11064793" y="6550312"/>
            <a:ext cx="555596" cy="134483"/>
          </a:xfrm>
          <a:prstGeom prst="rect">
            <a:avLst/>
          </a:prstGeom>
        </p:spPr>
        <p:txBody>
          <a:bodyPr rIns="0" anchor="ctr"/>
          <a:lstStyle>
            <a:lvl1pPr algn="r">
              <a:defRPr sz="882">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52666839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Soli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335" y="415376"/>
            <a:ext cx="1584032" cy="582759"/>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8047" y="2100815"/>
            <a:ext cx="11055906"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568047" y="3877277"/>
            <a:ext cx="8235966"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137852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0" y="0"/>
            <a:ext cx="12192000" cy="6847306"/>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bwMode="auto">
          <a:xfrm>
            <a:off x="0" y="0"/>
            <a:ext cx="12188887" cy="6854887"/>
          </a:xfrm>
          <a:prstGeom prst="rect">
            <a:avLst/>
          </a:prstGeom>
          <a:gradFill flip="none" rotWithShape="1">
            <a:gsLst>
              <a:gs pos="51000">
                <a:schemeClr val="accent1">
                  <a:alpha val="0"/>
                </a:schemeClr>
              </a:gs>
              <a:gs pos="81000">
                <a:schemeClr val="accent1">
                  <a:alpha val="50000"/>
                </a:schemeClr>
              </a:gs>
              <a:gs pos="100000">
                <a:schemeClr val="accent1">
                  <a:alpha val="7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460008" y="2005445"/>
            <a:ext cx="6864727" cy="30317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userDrawn="1">
            <p:ph type="ctrTitle" hasCustomPrompt="1"/>
          </p:nvPr>
        </p:nvSpPr>
        <p:spPr>
          <a:xfrm>
            <a:off x="568048" y="2100815"/>
            <a:ext cx="6621102" cy="1686801"/>
          </a:xfrm>
          <a:prstGeom prst="rect">
            <a:avLst/>
          </a:prstGeom>
        </p:spPr>
        <p:txBody>
          <a:bodyPr lIns="0" tIns="91440" rIns="146304" bIns="91440"/>
          <a:lstStyle>
            <a:lvl1pPr algn="l">
              <a:defRPr sz="5882">
                <a:solidFill>
                  <a:schemeClr val="bg1"/>
                </a:solidFill>
              </a:defRPr>
            </a:lvl1pPr>
          </a:lstStyle>
          <a:p>
            <a:r>
              <a:rPr lang="en-US"/>
              <a:t>Lorem ipsum</a:t>
            </a:r>
            <a:br>
              <a:rPr lang="en-US"/>
            </a:br>
            <a:r>
              <a:rPr lang="en-US"/>
              <a:t>dolor </a:t>
            </a:r>
            <a:r>
              <a:rPr lang="en-US" err="1"/>
              <a:t>amet</a:t>
            </a:r>
            <a:endParaRPr lang="en-US"/>
          </a:p>
        </p:txBody>
      </p:sp>
      <p:sp>
        <p:nvSpPr>
          <p:cNvPr id="14" name="Subtitle 2"/>
          <p:cNvSpPr>
            <a:spLocks noGrp="1"/>
          </p:cNvSpPr>
          <p:nvPr userDrawn="1">
            <p:ph type="subTitle" idx="1" hasCustomPrompt="1"/>
          </p:nvPr>
        </p:nvSpPr>
        <p:spPr>
          <a:xfrm>
            <a:off x="568047" y="3877277"/>
            <a:ext cx="6621023"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509143" y="6166753"/>
            <a:ext cx="1584032" cy="582758"/>
          </a:xfrm>
          <a:prstGeom prst="rect">
            <a:avLst/>
          </a:prstGeom>
        </p:spPr>
      </p:pic>
    </p:spTree>
    <p:extLst>
      <p:ext uri="{BB962C8B-B14F-4D97-AF65-F5344CB8AC3E}">
        <p14:creationId xmlns:p14="http://schemas.microsoft.com/office/powerpoint/2010/main" val="98309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300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ain 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0" y="0"/>
            <a:ext cx="12192000" cy="6847306"/>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bwMode="auto">
          <a:xfrm>
            <a:off x="0" y="0"/>
            <a:ext cx="12188887" cy="6854887"/>
          </a:xfrm>
          <a:prstGeom prst="rect">
            <a:avLst/>
          </a:prstGeom>
          <a:gradFill flip="none" rotWithShape="1">
            <a:gsLst>
              <a:gs pos="51000">
                <a:schemeClr val="accent1">
                  <a:alpha val="0"/>
                </a:schemeClr>
              </a:gs>
              <a:gs pos="81000">
                <a:schemeClr val="accent1">
                  <a:alpha val="50000"/>
                </a:schemeClr>
              </a:gs>
              <a:gs pos="100000">
                <a:schemeClr val="accent1">
                  <a:alpha val="7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460008" y="2005445"/>
            <a:ext cx="7677537" cy="437999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userDrawn="1">
            <p:ph type="ctrTitle" hasCustomPrompt="1"/>
          </p:nvPr>
        </p:nvSpPr>
        <p:spPr>
          <a:xfrm>
            <a:off x="568048" y="2100815"/>
            <a:ext cx="7440014" cy="1686801"/>
          </a:xfrm>
          <a:prstGeom prst="rect">
            <a:avLst/>
          </a:prstGeom>
        </p:spPr>
        <p:txBody>
          <a:bodyPr lIns="0" tIns="91440" rIns="146304" bIns="91440"/>
          <a:lstStyle>
            <a:lvl1pPr algn="l">
              <a:defRPr sz="5882">
                <a:solidFill>
                  <a:schemeClr val="bg1"/>
                </a:solidFill>
              </a:defRPr>
            </a:lvl1pPr>
          </a:lstStyle>
          <a:p>
            <a:r>
              <a:rPr lang="en-US"/>
              <a:t>Lorem ipsum</a:t>
            </a:r>
            <a:br>
              <a:rPr lang="en-US"/>
            </a:br>
            <a:r>
              <a:rPr lang="en-US"/>
              <a:t>dolor </a:t>
            </a:r>
            <a:r>
              <a:rPr lang="en-US" err="1"/>
              <a:t>amet</a:t>
            </a:r>
            <a:endParaRPr lang="en-US"/>
          </a:p>
        </p:txBody>
      </p:sp>
      <p:sp>
        <p:nvSpPr>
          <p:cNvPr id="14" name="Subtitle 2"/>
          <p:cNvSpPr>
            <a:spLocks noGrp="1"/>
          </p:cNvSpPr>
          <p:nvPr userDrawn="1">
            <p:ph type="subTitle" idx="1" hasCustomPrompt="1"/>
          </p:nvPr>
        </p:nvSpPr>
        <p:spPr>
          <a:xfrm>
            <a:off x="568047" y="3877277"/>
            <a:ext cx="7439925"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endParaRPr lang="en-US"/>
          </a:p>
        </p:txBody>
      </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509143" y="6166753"/>
            <a:ext cx="1584032" cy="582758"/>
          </a:xfrm>
          <a:prstGeom prst="rect">
            <a:avLst/>
          </a:prstGeom>
        </p:spPr>
      </p:pic>
      <p:sp>
        <p:nvSpPr>
          <p:cNvPr id="5" name="Text Placeholder 4"/>
          <p:cNvSpPr>
            <a:spLocks noGrp="1"/>
          </p:cNvSpPr>
          <p:nvPr>
            <p:ph type="body" sz="quarter" idx="10" hasCustomPrompt="1"/>
          </p:nvPr>
        </p:nvSpPr>
        <p:spPr>
          <a:xfrm>
            <a:off x="568046" y="4941950"/>
            <a:ext cx="4790582" cy="498707"/>
          </a:xfrm>
        </p:spPr>
        <p:txBody>
          <a:bodyPr anchor="ctr"/>
          <a:lstStyle>
            <a:lvl1pPr marL="0" indent="0">
              <a:buNone/>
              <a:defRPr lang="en-US" sz="2157" kern="1200" spc="0" baseline="0" dirty="0">
                <a:solidFill>
                  <a:schemeClr val="bg1"/>
                </a:solidFill>
                <a:latin typeface="+mn-lt"/>
                <a:ea typeface="+mn-ea"/>
                <a:cs typeface="+mn-cs"/>
              </a:defRPr>
            </a:lvl1pPr>
          </a:lstStyle>
          <a:p>
            <a:pPr lvl="0"/>
            <a:r>
              <a:rPr lang="en-US"/>
              <a:t>Date</a:t>
            </a:r>
          </a:p>
        </p:txBody>
      </p:sp>
    </p:spTree>
    <p:extLst>
      <p:ext uri="{BB962C8B-B14F-4D97-AF65-F5344CB8AC3E}">
        <p14:creationId xmlns:p14="http://schemas.microsoft.com/office/powerpoint/2010/main" val="1860925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6220646" y="0"/>
            <a:ext cx="5971355"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9" name="Rectangle 28"/>
          <p:cNvSpPr/>
          <p:nvPr userDrawn="1"/>
        </p:nvSpPr>
        <p:spPr bwMode="auto">
          <a:xfrm>
            <a:off x="3113" y="-27784"/>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3113" y="-30903"/>
            <a:ext cx="9791502" cy="6888904"/>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43195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6319878" y="0"/>
            <a:ext cx="5872123"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9" name="Rectangle 28"/>
          <p:cNvSpPr/>
          <p:nvPr userDrawn="1"/>
        </p:nvSpPr>
        <p:spPr bwMode="auto">
          <a:xfrm>
            <a:off x="0" y="0"/>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0" y="-15407"/>
            <a:ext cx="9791502" cy="6873408"/>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752219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05224" y="0"/>
            <a:ext cx="6886776" cy="6858000"/>
          </a:xfrm>
          <a:prstGeom prst="rect">
            <a:avLst/>
          </a:prstGeom>
        </p:spPr>
      </p:pic>
      <p:sp>
        <p:nvSpPr>
          <p:cNvPr id="16" name="Rectangle 15"/>
          <p:cNvSpPr/>
          <p:nvPr userDrawn="1"/>
        </p:nvSpPr>
        <p:spPr bwMode="auto">
          <a:xfrm>
            <a:off x="0" y="0"/>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0" y="-15407"/>
            <a:ext cx="9791502" cy="6865707"/>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29896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6345326" y="0"/>
            <a:ext cx="5846674"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9" name="Rectangle 28"/>
          <p:cNvSpPr/>
          <p:nvPr userDrawn="1"/>
        </p:nvSpPr>
        <p:spPr bwMode="auto">
          <a:xfrm>
            <a:off x="0" y="0"/>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0" y="-15407"/>
            <a:ext cx="9791502" cy="6865707"/>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627666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6338985" y="0"/>
            <a:ext cx="5853016"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9" name="Rectangle 28"/>
          <p:cNvSpPr/>
          <p:nvPr userDrawn="1"/>
        </p:nvSpPr>
        <p:spPr bwMode="auto">
          <a:xfrm>
            <a:off x="0" y="0"/>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0" y="-15407"/>
            <a:ext cx="9791502" cy="6865707"/>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727228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hapter Title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6332630" y="0"/>
            <a:ext cx="5859370"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9" name="Rectangle 28"/>
          <p:cNvSpPr/>
          <p:nvPr userDrawn="1"/>
        </p:nvSpPr>
        <p:spPr bwMode="auto">
          <a:xfrm>
            <a:off x="0" y="0"/>
            <a:ext cx="12188887" cy="6862588"/>
          </a:xfrm>
          <a:prstGeom prst="rect">
            <a:avLst/>
          </a:prstGeom>
          <a:gradFill flip="none" rotWithShape="1">
            <a:gsLst>
              <a:gs pos="89000">
                <a:schemeClr val="accent1">
                  <a:alpha val="0"/>
                </a:schemeClr>
              </a:gs>
              <a:gs pos="100000">
                <a:schemeClr val="accent1">
                  <a:alpha val="3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3080" y="-2"/>
            <a:ext cx="6309457"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userDrawn="1"/>
        </p:nvGrpSpPr>
        <p:grpSpPr>
          <a:xfrm>
            <a:off x="0" y="-15407"/>
            <a:ext cx="9791502" cy="6865707"/>
            <a:chOff x="-42564" y="-15714"/>
            <a:chExt cx="8923340" cy="7002385"/>
          </a:xfrm>
        </p:grpSpPr>
        <p:sp>
          <p:nvSpPr>
            <p:cNvPr id="17" name="Rectangle 16"/>
            <p:cNvSpPr/>
            <p:nvPr userDrawn="1"/>
          </p:nvSpPr>
          <p:spPr bwMode="auto">
            <a:xfrm>
              <a:off x="1864781" y="-1"/>
              <a:ext cx="7015995" cy="6975637"/>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295926" y="-15714"/>
              <a:ext cx="7015995" cy="6983496"/>
            </a:xfrm>
            <a:prstGeom prst="rect">
              <a:avLst/>
            </a:prstGeom>
            <a:solidFill>
              <a:schemeClr val="tx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727071" y="3175"/>
              <a:ext cx="7015995" cy="698349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userDrawn="1"/>
          </p:nvSpPr>
          <p:spPr bwMode="auto">
            <a:xfrm>
              <a:off x="-42564" y="-7859"/>
              <a:ext cx="7133335" cy="699453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userDrawn="1"/>
        </p:nvSpPr>
        <p:spPr bwMode="auto">
          <a:xfrm>
            <a:off x="0" y="-3"/>
            <a:ext cx="6312536" cy="6858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510" y="-9264"/>
            <a:ext cx="7072100" cy="6858005"/>
          </a:xfrm>
          <a:prstGeom prst="rect">
            <a:avLst/>
          </a:prstGeom>
          <a:solidFill>
            <a:schemeClr val="accent4">
              <a:lumMod val="75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userDrawn="1">
            <p:ph type="ctrTitle" hasCustomPrompt="1"/>
          </p:nvPr>
        </p:nvSpPr>
        <p:spPr>
          <a:xfrm>
            <a:off x="567985" y="2100815"/>
            <a:ext cx="5112508" cy="1686801"/>
          </a:xfrm>
          <a:prstGeom prst="rect">
            <a:avLst/>
          </a:prstGeom>
        </p:spPr>
        <p:txBody>
          <a:bodyPr lIns="0" tIns="91440" rIns="146304" bIns="91440"/>
          <a:lstStyle>
            <a:lvl1pPr algn="l">
              <a:defRPr sz="4705">
                <a:solidFill>
                  <a:schemeClr val="bg1"/>
                </a:solidFill>
              </a:defRPr>
            </a:lvl1pPr>
          </a:lstStyle>
          <a:p>
            <a:r>
              <a:rPr lang="en-US"/>
              <a:t>Lorem ipsum</a:t>
            </a:r>
            <a:br>
              <a:rPr lang="en-US"/>
            </a:br>
            <a:r>
              <a:rPr lang="en-US"/>
              <a:t>dolor </a:t>
            </a:r>
            <a:r>
              <a:rPr lang="en-US" err="1"/>
              <a:t>amet</a:t>
            </a:r>
            <a:endParaRPr lang="en-US"/>
          </a:p>
        </p:txBody>
      </p:sp>
      <p:sp>
        <p:nvSpPr>
          <p:cNvPr id="27" name="Subtitle 2"/>
          <p:cNvSpPr>
            <a:spLocks noGrp="1"/>
          </p:cNvSpPr>
          <p:nvPr userDrawn="1">
            <p:ph type="subTitle" idx="1" hasCustomPrompt="1"/>
          </p:nvPr>
        </p:nvSpPr>
        <p:spPr>
          <a:xfrm>
            <a:off x="568047" y="3877277"/>
            <a:ext cx="5112508" cy="1034782"/>
          </a:xfrm>
          <a:prstGeom prst="rect">
            <a:avLst/>
          </a:prstGeom>
        </p:spPr>
        <p:txBody>
          <a:bodyPr lIns="0" tIns="146304" rIns="182880" bIns="146304"/>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703367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0pt Title/22pt Text - Accent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73713" y="3877277"/>
            <a:ext cx="11007660"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33037330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0pt Title/22pt Text - Accent2">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1" y="2100815"/>
            <a:ext cx="11008097"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73711" y="3877277"/>
            <a:ext cx="11008097"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301116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0pt Title/22pt Text - Accent3">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73712" y="3877277"/>
            <a:ext cx="11008097"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0606285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0pt Title/22pt Text - Accent4">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73711" y="3877277"/>
            <a:ext cx="11008097"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42948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0pt Title/22pt Text - Accent5">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73712" y="3877277"/>
            <a:ext cx="11008097"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28004399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0pt Title/22pt Text - Accent6">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1" y="2100815"/>
            <a:ext cx="11008097"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73711" y="3877277"/>
            <a:ext cx="11008097" cy="1034782"/>
          </a:xfrm>
        </p:spPr>
        <p:txBody>
          <a:bodyPr/>
          <a:lstStyle>
            <a:lvl1pPr marL="0" indent="0" algn="l">
              <a:lnSpc>
                <a:spcPct val="10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00121940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iginal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33305306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9"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
        <p:nvSpPr>
          <p:cNvPr id="6" name="Title 5"/>
          <p:cNvSpPr>
            <a:spLocks noGrp="1"/>
          </p:cNvSpPr>
          <p:nvPr>
            <p:ph type="title"/>
          </p:nvPr>
        </p:nvSpPr>
        <p:spPr/>
        <p:txBody>
          <a:bodyPr/>
          <a:lstStyle>
            <a:lvl1pPr>
              <a:defRPr sz="3529">
                <a:solidFill>
                  <a:srgbClr val="0078D7"/>
                </a:solidFill>
              </a:defRPr>
            </a:lvl1pPr>
          </a:lstStyle>
          <a:p>
            <a:r>
              <a:rPr lang="en-US"/>
              <a:t>Click to edit Master title style</a:t>
            </a:r>
          </a:p>
        </p:txBody>
      </p:sp>
    </p:spTree>
    <p:extLst>
      <p:ext uri="{BB962C8B-B14F-4D97-AF65-F5344CB8AC3E}">
        <p14:creationId xmlns:p14="http://schemas.microsoft.com/office/powerpoint/2010/main" val="313288726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mplate 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8" name="Text Placeholder 7"/>
          <p:cNvSpPr>
            <a:spLocks noGrp="1"/>
          </p:cNvSpPr>
          <p:nvPr>
            <p:ph type="body" sz="quarter" idx="13" hasCustomPrompt="1"/>
          </p:nvPr>
        </p:nvSpPr>
        <p:spPr>
          <a:xfrm>
            <a:off x="591640" y="1337046"/>
            <a:ext cx="11005513" cy="4750304"/>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
        <p:nvSpPr>
          <p:cNvPr id="11"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12"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
        <p:nvSpPr>
          <p:cNvPr id="3" name="Title 2"/>
          <p:cNvSpPr>
            <a:spLocks noGrp="1"/>
          </p:cNvSpPr>
          <p:nvPr>
            <p:ph type="title"/>
          </p:nvPr>
        </p:nvSpPr>
        <p:spPr/>
        <p:txBody>
          <a:bodyPr/>
          <a:lstStyle>
            <a:lvl1pPr>
              <a:defRPr sz="3529">
                <a:solidFill>
                  <a:srgbClr val="0078D7"/>
                </a:solidFill>
              </a:defRPr>
            </a:lvl1pPr>
          </a:lstStyle>
          <a:p>
            <a:r>
              <a:rPr lang="en-US"/>
              <a:t>Click to edit Master title style</a:t>
            </a:r>
          </a:p>
        </p:txBody>
      </p:sp>
    </p:spTree>
    <p:extLst>
      <p:ext uri="{BB962C8B-B14F-4D97-AF65-F5344CB8AC3E}">
        <p14:creationId xmlns:p14="http://schemas.microsoft.com/office/powerpoint/2010/main" val="190792096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lor Block Title on Left">
    <p:spTree>
      <p:nvGrpSpPr>
        <p:cNvPr id="1" name=""/>
        <p:cNvGrpSpPr/>
        <p:nvPr/>
      </p:nvGrpSpPr>
      <p:grpSpPr>
        <a:xfrm>
          <a:off x="0" y="0"/>
          <a:ext cx="0" cy="0"/>
          <a:chOff x="0" y="0"/>
          <a:chExt cx="0" cy="0"/>
        </a:xfrm>
      </p:grpSpPr>
      <p:sp>
        <p:nvSpPr>
          <p:cNvPr id="2" name="Rectangle 1"/>
          <p:cNvSpPr/>
          <p:nvPr userDrawn="1"/>
        </p:nvSpPr>
        <p:spPr bwMode="auto">
          <a:xfrm>
            <a:off x="0" y="-1"/>
            <a:ext cx="5476197" cy="6858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a:spLocks noGrp="1"/>
          </p:cNvSpPr>
          <p:nvPr>
            <p:ph type="title"/>
          </p:nvPr>
        </p:nvSpPr>
        <p:spPr>
          <a:xfrm>
            <a:off x="591640" y="1108674"/>
            <a:ext cx="3934772" cy="927940"/>
          </a:xfrm>
          <a:prstGeom prst="rect">
            <a:avLst/>
          </a:prstGeom>
        </p:spPr>
        <p:txBody>
          <a:bodyPr/>
          <a:lstStyle>
            <a:lvl1pPr algn="l">
              <a:defRPr sz="4313" spc="0">
                <a:solidFill>
                  <a:schemeClr val="bg1"/>
                </a:solidFill>
              </a:defRPr>
            </a:lvl1pPr>
          </a:lstStyle>
          <a:p>
            <a:r>
              <a:rPr lang="en-US"/>
              <a:t>Click to edit Master title style</a:t>
            </a:r>
          </a:p>
        </p:txBody>
      </p:sp>
      <p:sp>
        <p:nvSpPr>
          <p:cNvPr id="8" name="Text Placeholder 7"/>
          <p:cNvSpPr>
            <a:spLocks noGrp="1"/>
          </p:cNvSpPr>
          <p:nvPr>
            <p:ph type="body" sz="quarter" idx="13" hasCustomPrompt="1"/>
          </p:nvPr>
        </p:nvSpPr>
        <p:spPr>
          <a:xfrm>
            <a:off x="591641" y="2655501"/>
            <a:ext cx="3934771" cy="3431848"/>
          </a:xfrm>
        </p:spPr>
        <p:txBody>
          <a:bodyPr lIns="0" tIns="0"/>
          <a:lstStyle>
            <a:lvl1pPr marL="0" indent="0">
              <a:spcBef>
                <a:spcPts val="1176"/>
              </a:spcBef>
              <a:buNone/>
              <a:defRPr sz="2549">
                <a:solidFill>
                  <a:schemeClr val="bg1"/>
                </a:solidFill>
                <a:latin typeface="+mn-lt"/>
              </a:defRPr>
            </a:lvl1pPr>
            <a:lvl2pPr marL="448193" indent="0">
              <a:spcBef>
                <a:spcPts val="1176"/>
              </a:spcBef>
              <a:buSzPct val="100000"/>
              <a:buFont typeface="Segoe UI" pitchFamily="34" charset="0"/>
              <a:buNone/>
              <a:defRPr>
                <a:solidFill>
                  <a:schemeClr val="bg1"/>
                </a:solidFill>
              </a:defRPr>
            </a:lvl2pPr>
            <a:lvl3pPr marL="896386" indent="0">
              <a:spcBef>
                <a:spcPts val="1176"/>
              </a:spcBef>
              <a:buFont typeface="Wingdings" pitchFamily="2" charset="2"/>
              <a:buNone/>
              <a:defRPr>
                <a:solidFill>
                  <a:schemeClr val="bg1"/>
                </a:solidFill>
              </a:defRPr>
            </a:lvl3pPr>
            <a:lvl4pPr marL="1232531" indent="0">
              <a:spcBef>
                <a:spcPts val="1176"/>
              </a:spcBef>
              <a:buFont typeface="Arial" panose="020B0604020202020204" pitchFamily="34" charset="0"/>
              <a:buNone/>
              <a:defRPr>
                <a:solidFill>
                  <a:schemeClr val="bg1"/>
                </a:solidFill>
              </a:defRPr>
            </a:lvl4pPr>
            <a:lvl5pPr marL="1571789" indent="0">
              <a:spcBef>
                <a:spcPts val="1176"/>
              </a:spcBef>
              <a:buFont typeface="Arial" panose="020B0604020202020204" pitchFamily="34" charset="0"/>
              <a:buNone/>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Nunc et </a:t>
            </a:r>
            <a:r>
              <a:rPr lang="en-US" err="1"/>
              <a:t>sagittis</a:t>
            </a:r>
            <a:r>
              <a:rPr lang="en-US"/>
              <a:t> ligula</a:t>
            </a:r>
          </a:p>
        </p:txBody>
      </p:sp>
      <p:sp>
        <p:nvSpPr>
          <p:cNvPr id="9"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bg1"/>
                </a:solidFill>
              </a:defRPr>
            </a:lvl1pPr>
          </a:lstStyle>
          <a:p>
            <a:r>
              <a:rPr lang="en-US"/>
              <a:t>Microsoft Confidential</a:t>
            </a:r>
          </a:p>
        </p:txBody>
      </p:sp>
      <p:sp>
        <p:nvSpPr>
          <p:cNvPr id="10"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74748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lor Block Title on Right">
    <p:spTree>
      <p:nvGrpSpPr>
        <p:cNvPr id="1" name=""/>
        <p:cNvGrpSpPr/>
        <p:nvPr/>
      </p:nvGrpSpPr>
      <p:grpSpPr>
        <a:xfrm>
          <a:off x="0" y="0"/>
          <a:ext cx="0" cy="0"/>
          <a:chOff x="0" y="0"/>
          <a:chExt cx="0" cy="0"/>
        </a:xfrm>
      </p:grpSpPr>
      <p:sp>
        <p:nvSpPr>
          <p:cNvPr id="2" name="Rectangle 1"/>
          <p:cNvSpPr/>
          <p:nvPr userDrawn="1"/>
        </p:nvSpPr>
        <p:spPr bwMode="auto">
          <a:xfrm>
            <a:off x="6715803" y="0"/>
            <a:ext cx="5476197" cy="6858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Title 2"/>
          <p:cNvSpPr>
            <a:spLocks noGrp="1"/>
          </p:cNvSpPr>
          <p:nvPr>
            <p:ph type="title"/>
          </p:nvPr>
        </p:nvSpPr>
        <p:spPr>
          <a:xfrm>
            <a:off x="7117614" y="1108675"/>
            <a:ext cx="4521451" cy="927940"/>
          </a:xfrm>
          <a:prstGeom prst="rect">
            <a:avLst/>
          </a:prstGeom>
        </p:spPr>
        <p:txBody>
          <a:bodyPr/>
          <a:lstStyle>
            <a:lvl1pPr algn="l">
              <a:defRPr sz="4313" spc="0">
                <a:solidFill>
                  <a:schemeClr val="bg1"/>
                </a:solidFill>
              </a:defRPr>
            </a:lvl1pPr>
          </a:lstStyle>
          <a:p>
            <a:r>
              <a:rPr lang="en-US"/>
              <a:t>Click to edit Master title style</a:t>
            </a:r>
          </a:p>
        </p:txBody>
      </p:sp>
      <p:sp>
        <p:nvSpPr>
          <p:cNvPr id="17" name="Text Placeholder 7"/>
          <p:cNvSpPr>
            <a:spLocks noGrp="1"/>
          </p:cNvSpPr>
          <p:nvPr>
            <p:ph type="body" sz="quarter" idx="13" hasCustomPrompt="1"/>
          </p:nvPr>
        </p:nvSpPr>
        <p:spPr>
          <a:xfrm>
            <a:off x="7117614" y="2655501"/>
            <a:ext cx="4521451" cy="3431848"/>
          </a:xfrm>
        </p:spPr>
        <p:txBody>
          <a:bodyPr lIns="0" tIns="0"/>
          <a:lstStyle>
            <a:lvl1pPr marL="0" indent="0">
              <a:spcBef>
                <a:spcPts val="1176"/>
              </a:spcBef>
              <a:buNone/>
              <a:defRPr sz="2549">
                <a:solidFill>
                  <a:schemeClr val="bg1"/>
                </a:solidFill>
                <a:latin typeface="+mn-lt"/>
              </a:defRPr>
            </a:lvl1pPr>
            <a:lvl2pPr marL="448193" indent="0">
              <a:spcBef>
                <a:spcPts val="1176"/>
              </a:spcBef>
              <a:buSzPct val="100000"/>
              <a:buFont typeface="Segoe UI" pitchFamily="34" charset="0"/>
              <a:buNone/>
              <a:defRPr>
                <a:solidFill>
                  <a:schemeClr val="bg1"/>
                </a:solidFill>
              </a:defRPr>
            </a:lvl2pPr>
            <a:lvl3pPr marL="896386" indent="0">
              <a:spcBef>
                <a:spcPts val="1176"/>
              </a:spcBef>
              <a:buFont typeface="Wingdings" pitchFamily="2" charset="2"/>
              <a:buNone/>
              <a:defRPr>
                <a:solidFill>
                  <a:schemeClr val="bg1"/>
                </a:solidFill>
              </a:defRPr>
            </a:lvl3pPr>
            <a:lvl4pPr marL="1232531" indent="0">
              <a:spcBef>
                <a:spcPts val="1176"/>
              </a:spcBef>
              <a:buFont typeface="Arial" panose="020B0604020202020204" pitchFamily="34" charset="0"/>
              <a:buNone/>
              <a:defRPr>
                <a:solidFill>
                  <a:schemeClr val="bg1"/>
                </a:solidFill>
              </a:defRPr>
            </a:lvl4pPr>
            <a:lvl5pPr marL="1571789" indent="0">
              <a:spcBef>
                <a:spcPts val="1176"/>
              </a:spcBef>
              <a:buFont typeface="Arial" panose="020B0604020202020204" pitchFamily="34" charset="0"/>
              <a:buNone/>
              <a:defRPr>
                <a:solidFill>
                  <a:schemeClr val="bg1"/>
                </a:solidFill>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Nunc et </a:t>
            </a:r>
            <a:r>
              <a:rPr lang="en-US" err="1"/>
              <a:t>sagittis</a:t>
            </a:r>
            <a:r>
              <a:rPr lang="en-US"/>
              <a:t> ligula</a:t>
            </a:r>
          </a:p>
        </p:txBody>
      </p:sp>
      <p:sp>
        <p:nvSpPr>
          <p:cNvPr id="7" name="Footer Placeholder 2"/>
          <p:cNvSpPr>
            <a:spLocks noGrp="1"/>
          </p:cNvSpPr>
          <p:nvPr>
            <p:ph type="ftr" sz="quarter" idx="3"/>
          </p:nvPr>
        </p:nvSpPr>
        <p:spPr>
          <a:xfrm>
            <a:off x="591641" y="6550312"/>
            <a:ext cx="2816465" cy="134483"/>
          </a:xfrm>
          <a:prstGeom prst="rect">
            <a:avLst/>
          </a:prstGeom>
        </p:spPr>
        <p:txBody>
          <a:bodyPr anchor="ctr"/>
          <a:lstStyle>
            <a:lvl1pPr algn="l">
              <a:defRPr sz="882">
                <a:solidFill>
                  <a:schemeClr val="tx2"/>
                </a:solidFill>
              </a:defRPr>
            </a:lvl1pPr>
          </a:lstStyle>
          <a:p>
            <a:r>
              <a:rPr lang="en-US"/>
              <a:t>Microsoft Confidential</a:t>
            </a:r>
          </a:p>
        </p:txBody>
      </p:sp>
      <p:sp>
        <p:nvSpPr>
          <p:cNvPr id="8" name="Slide Number Placeholder 3"/>
          <p:cNvSpPr>
            <a:spLocks noGrp="1"/>
          </p:cNvSpPr>
          <p:nvPr>
            <p:ph type="sldNum" sz="quarter" idx="4"/>
          </p:nvPr>
        </p:nvSpPr>
        <p:spPr>
          <a:xfrm>
            <a:off x="11083469" y="6550312"/>
            <a:ext cx="555596" cy="134483"/>
          </a:xfrm>
          <a:prstGeom prst="rect">
            <a:avLst/>
          </a:prstGeom>
        </p:spPr>
        <p:txBody>
          <a:bodyPr anchor="ctr"/>
          <a:lstStyle>
            <a:lvl1pPr algn="r">
              <a:defRPr sz="882">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71070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77895983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8pt Text-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823597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8204" y="3056991"/>
            <a:ext cx="3298290" cy="720236"/>
          </a:xfrm>
          <a:prstGeom prst="rect">
            <a:avLst/>
          </a:prstGeom>
        </p:spPr>
      </p:pic>
    </p:spTree>
    <p:extLst>
      <p:ext uri="{BB962C8B-B14F-4D97-AF65-F5344CB8AC3E}">
        <p14:creationId xmlns:p14="http://schemas.microsoft.com/office/powerpoint/2010/main" val="31749296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17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6894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036215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783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017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133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9833487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99080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964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1026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52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3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631116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1117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88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4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046188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624318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4145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461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248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888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290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5193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5534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861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0245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2504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6292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70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948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43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27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90288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105688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17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58978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tags" Target="../tags/tag1.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image" Target="../media/image21.emf"/><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oleObject" Target="../embeddings/oleObject1.bin"/><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29"/>
          <a:stretch>
            <a:fillRect/>
          </a:stretch>
        </p:blipFill>
        <p:spPr>
          <a:xfrm>
            <a:off x="11206622" y="6272782"/>
            <a:ext cx="836025" cy="585217"/>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710" r:id="rId4"/>
    <p:sldLayoutId id="2147484240" r:id="rId5"/>
    <p:sldLayoutId id="2147484736" r:id="rId6"/>
    <p:sldLayoutId id="2147484639" r:id="rId7"/>
    <p:sldLayoutId id="2147484603" r:id="rId8"/>
    <p:sldLayoutId id="2147484751" r:id="rId9"/>
    <p:sldLayoutId id="2147484752" r:id="rId10"/>
    <p:sldLayoutId id="2147484777" r:id="rId11"/>
    <p:sldLayoutId id="2147484778" r:id="rId12"/>
    <p:sldLayoutId id="2147484780" r:id="rId13"/>
    <p:sldLayoutId id="2147484781" r:id="rId14"/>
    <p:sldLayoutId id="2147484782" r:id="rId15"/>
    <p:sldLayoutId id="2147484787" r:id="rId16"/>
    <p:sldLayoutId id="2147484584" r:id="rId17"/>
    <p:sldLayoutId id="2147484857" r:id="rId18"/>
    <p:sldLayoutId id="2147484858" r:id="rId19"/>
    <p:sldLayoutId id="2147484859" r:id="rId20"/>
    <p:sldLayoutId id="2147484860" r:id="rId21"/>
    <p:sldLayoutId id="2147484861" r:id="rId22"/>
    <p:sldLayoutId id="2147484249" r:id="rId23"/>
    <p:sldLayoutId id="2147484671" r:id="rId24"/>
    <p:sldLayoutId id="2147484846" r:id="rId25"/>
    <p:sldLayoutId id="214748426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4"/>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5" imgW="270" imgH="270" progId="TCLayout.ActiveDocument.1">
                  <p:embed/>
                </p:oleObj>
              </mc:Choice>
              <mc:Fallback>
                <p:oleObj name="think-cell Slide" r:id="rId35" imgW="270" imgH="270" progId="TCLayout.ActiveDocument.1">
                  <p:embed/>
                  <p:pic>
                    <p:nvPicPr>
                      <p:cNvPr id="6" name="Object 5" hidden="1"/>
                      <p:cNvPicPr/>
                      <p:nvPr/>
                    </p:nvPicPr>
                    <p:blipFill>
                      <a:blip r:embed="rId3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572965" y="289511"/>
            <a:ext cx="11053189" cy="899665"/>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72965" y="1337046"/>
            <a:ext cx="11050989" cy="5043105"/>
          </a:xfrm>
          <a:prstGeom prst="rect">
            <a:avLst/>
          </a:prstGeom>
        </p:spPr>
        <p:txBody>
          <a:bodyPr vert="horz" wrap="square" lIns="0" tIns="146304" rIns="182880" bIns="146304"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2"/>
          <p:cNvSpPr>
            <a:spLocks noGrp="1"/>
          </p:cNvSpPr>
          <p:nvPr>
            <p:ph type="ftr" sz="quarter" idx="3"/>
          </p:nvPr>
        </p:nvSpPr>
        <p:spPr>
          <a:xfrm>
            <a:off x="572965" y="6550312"/>
            <a:ext cx="2816465" cy="134483"/>
          </a:xfrm>
          <a:prstGeom prst="rect">
            <a:avLst/>
          </a:prstGeom>
        </p:spPr>
        <p:txBody>
          <a:bodyPr lIns="0" rIns="0" anchor="ctr"/>
          <a:lstStyle>
            <a:lvl1pPr algn="l">
              <a:defRPr sz="882">
                <a:solidFill>
                  <a:schemeClr val="tx2"/>
                </a:solidFill>
              </a:defRPr>
            </a:lvl1pPr>
          </a:lstStyle>
          <a:p>
            <a:r>
              <a:rPr lang="en-US"/>
              <a:t>Microsoft Confidential</a:t>
            </a:r>
          </a:p>
        </p:txBody>
      </p:sp>
      <p:sp>
        <p:nvSpPr>
          <p:cNvPr id="12" name="Slide Number Placeholder 3"/>
          <p:cNvSpPr>
            <a:spLocks noGrp="1"/>
          </p:cNvSpPr>
          <p:nvPr>
            <p:ph type="sldNum" sz="quarter" idx="4"/>
          </p:nvPr>
        </p:nvSpPr>
        <p:spPr>
          <a:xfrm>
            <a:off x="11064793" y="6550312"/>
            <a:ext cx="555596" cy="134483"/>
          </a:xfrm>
          <a:prstGeom prst="rect">
            <a:avLst/>
          </a:prstGeom>
        </p:spPr>
        <p:txBody>
          <a:bodyPr rIns="0" anchor="ctr"/>
          <a:lstStyle>
            <a:lvl1pPr algn="r">
              <a:defRPr sz="882">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83803045"/>
      </p:ext>
    </p:extLst>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 id="2147484892" r:id="rId5"/>
    <p:sldLayoutId id="2147484893" r:id="rId6"/>
    <p:sldLayoutId id="2147484894" r:id="rId7"/>
    <p:sldLayoutId id="2147484895" r:id="rId8"/>
    <p:sldLayoutId id="2147484896" r:id="rId9"/>
    <p:sldLayoutId id="2147484897" r:id="rId10"/>
    <p:sldLayoutId id="2147484898" r:id="rId11"/>
    <p:sldLayoutId id="2147484899" r:id="rId12"/>
    <p:sldLayoutId id="2147484900" r:id="rId13"/>
    <p:sldLayoutId id="2147484901" r:id="rId14"/>
    <p:sldLayoutId id="2147484902" r:id="rId15"/>
    <p:sldLayoutId id="2147484903" r:id="rId16"/>
    <p:sldLayoutId id="2147484904" r:id="rId17"/>
    <p:sldLayoutId id="2147484905" r:id="rId18"/>
    <p:sldLayoutId id="2147484906" r:id="rId19"/>
    <p:sldLayoutId id="2147484907" r:id="rId20"/>
    <p:sldLayoutId id="2147484908" r:id="rId21"/>
    <p:sldLayoutId id="2147484909" r:id="rId22"/>
    <p:sldLayoutId id="2147484910" r:id="rId23"/>
    <p:sldLayoutId id="2147484911" r:id="rId24"/>
    <p:sldLayoutId id="2147484912" r:id="rId25"/>
    <p:sldLayoutId id="2147484913" r:id="rId26"/>
    <p:sldLayoutId id="2147484914" r:id="rId27"/>
    <p:sldLayoutId id="2147484915" r:id="rId28"/>
    <p:sldLayoutId id="2147484916" r:id="rId29"/>
    <p:sldLayoutId id="2147484917" r:id="rId30"/>
    <p:sldLayoutId id="2147484919" r:id="rId31"/>
    <p:sldLayoutId id="2147484920" r:id="rId32"/>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hd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65">
          <p15:clr>
            <a:srgbClr val="F26B43"/>
          </p15:clr>
        </p15:guide>
        <p15:guide id="3" pos="7469">
          <p15:clr>
            <a:srgbClr val="F26B43"/>
          </p15:clr>
        </p15:guide>
        <p15:guide id="4" orient="horz" pos="859">
          <p15:clr>
            <a:srgbClr val="F26B43"/>
          </p15:clr>
        </p15:guide>
        <p15:guide id="5" orient="horz" pos="787">
          <p15:clr>
            <a:srgbClr val="F26B43"/>
          </p15:clr>
        </p15:guide>
        <p15:guide id="6" orient="horz" pos="40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7994"/>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 id="2147484935" r:id="rId14"/>
    <p:sldLayoutId id="2147484936" r:id="rId15"/>
    <p:sldLayoutId id="2147484937" r:id="rId16"/>
    <p:sldLayoutId id="2147484938" r:id="rId17"/>
    <p:sldLayoutId id="2147484939" r:id="rId18"/>
    <p:sldLayoutId id="2147484940" r:id="rId19"/>
    <p:sldLayoutId id="2147484941" r:id="rId20"/>
    <p:sldLayoutId id="2147484942" r:id="rId21"/>
    <p:sldLayoutId id="2147484943" r:id="rId22"/>
    <p:sldLayoutId id="2147484944" r:id="rId23"/>
    <p:sldLayoutId id="2147484945" r:id="rId24"/>
    <p:sldLayoutId id="2147484946" r:id="rId25"/>
    <p:sldLayoutId id="2147484947" r:id="rId26"/>
    <p:sldLayoutId id="2147484948" r:id="rId27"/>
    <p:sldLayoutId id="2147484949" r:id="rId28"/>
    <p:sldLayoutId id="2147484950"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8" Type="http://schemas.openxmlformats.org/officeDocument/2006/relationships/hyperlink" Target="https://aka.ms/engage-dpninja"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18" Type="http://schemas.openxmlformats.org/officeDocument/2006/relationships/hyperlink" Target="http://oakleafblog.blogspot.com/2011/01/windows-azure-and-cloud-computing-posts_18.html" TargetMode="External"/><Relationship Id="rId26" Type="http://schemas.openxmlformats.org/officeDocument/2006/relationships/image" Target="../media/image72.png"/><Relationship Id="rId3" Type="http://schemas.openxmlformats.org/officeDocument/2006/relationships/hyperlink" Target="http://commons.wikimedia.org/wiki/File:Server-file.svg" TargetMode="External"/><Relationship Id="rId21" Type="http://schemas.openxmlformats.org/officeDocument/2006/relationships/hyperlink" Target="https://pixabay.com/es/ordenador-oficina-computadora-2653374/" TargetMode="External"/><Relationship Id="rId7" Type="http://schemas.openxmlformats.org/officeDocument/2006/relationships/image" Target="../media/image57.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1.svg"/><Relationship Id="rId2" Type="http://schemas.openxmlformats.org/officeDocument/2006/relationships/image" Target="../media/image54.png"/><Relationship Id="rId16" Type="http://schemas.openxmlformats.org/officeDocument/2006/relationships/image" Target="../media/image65.emf"/><Relationship Id="rId20" Type="http://schemas.openxmlformats.org/officeDocument/2006/relationships/image" Target="../media/image68.png"/><Relationship Id="rId29" Type="http://schemas.openxmlformats.org/officeDocument/2006/relationships/hyperlink" Target="https://commons.wikimedia.org/wiki/File:Microsoft_Azure_Logo.svg" TargetMode="External"/><Relationship Id="rId1" Type="http://schemas.openxmlformats.org/officeDocument/2006/relationships/slideLayout" Target="../slideLayouts/slideLayout40.xml"/><Relationship Id="rId6" Type="http://schemas.openxmlformats.org/officeDocument/2006/relationships/image" Target="../media/image56.png"/><Relationship Id="rId11" Type="http://schemas.openxmlformats.org/officeDocument/2006/relationships/image" Target="../media/image60.svg"/><Relationship Id="rId24" Type="http://schemas.openxmlformats.org/officeDocument/2006/relationships/image" Target="../media/image70.png"/><Relationship Id="rId5" Type="http://schemas.openxmlformats.org/officeDocument/2006/relationships/hyperlink" Target="https://freesvg.org/stacked-servers-vector-graphics" TargetMode="External"/><Relationship Id="rId15" Type="http://schemas.openxmlformats.org/officeDocument/2006/relationships/image" Target="../media/image64.svg"/><Relationship Id="rId23" Type="http://schemas.openxmlformats.org/officeDocument/2006/relationships/hyperlink" Target="https://mssqltrek.com/tag/how-to-open-azure-data-studio-centos/" TargetMode="External"/><Relationship Id="rId28"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55.png"/><Relationship Id="rId9" Type="http://schemas.openxmlformats.org/officeDocument/2006/relationships/hyperlink" Target="https://schwabencode.com/blog/2019/05/07/Upload-to-Azure-Storage-with-PHP" TargetMode="External"/><Relationship Id="rId14" Type="http://schemas.openxmlformats.org/officeDocument/2006/relationships/image" Target="../media/image63.png"/><Relationship Id="rId22" Type="http://schemas.openxmlformats.org/officeDocument/2006/relationships/image" Target="../media/image69.png"/><Relationship Id="rId27" Type="http://schemas.openxmlformats.org/officeDocument/2006/relationships/image" Target="../media/image73.svg"/><Relationship Id="rId30"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0.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docs.microsoft.com/en-us/azure/azure-sql/migration-guides/database/sql-server-to-sql-database-assessment-rules" TargetMode="External"/><Relationship Id="rId7" Type="http://schemas.openxmlformats.org/officeDocument/2006/relationships/image" Target="../media/image79.png"/><Relationship Id="rId2" Type="http://schemas.openxmlformats.org/officeDocument/2006/relationships/hyperlink" Target="https://docs.microsoft.com/en-us/azure/azure-sql/migration-guides/managed-instance/sql-server-to-sql-managed-instance-assessment-rules" TargetMode="External"/><Relationship Id="rId1" Type="http://schemas.openxmlformats.org/officeDocument/2006/relationships/slideLayout" Target="../slideLayouts/slideLayout40.xml"/><Relationship Id="rId6" Type="http://schemas.openxmlformats.org/officeDocument/2006/relationships/image" Target="../media/image78.png"/><Relationship Id="rId11" Type="http://schemas.openxmlformats.org/officeDocument/2006/relationships/image" Target="../media/image46.png"/><Relationship Id="rId5" Type="http://schemas.openxmlformats.org/officeDocument/2006/relationships/image" Target="../media/image77.emf"/><Relationship Id="rId10" Type="http://schemas.openxmlformats.org/officeDocument/2006/relationships/image" Target="../media/image82.png"/><Relationship Id="rId4" Type="http://schemas.openxmlformats.org/officeDocument/2006/relationships/hyperlink" Target="https://docs.microsoft.com/en-us/dotnet/api/microsoft.sqlserver.transactsql.scriptdom.tsqlparser?view=sql-dacfx-150" TargetMode="External"/><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github.com/Microsoft/azuredatastudio#try-out-the-latest-insiders-build-from-main" TargetMode="External"/><Relationship Id="rId7" Type="http://schemas.openxmlformats.org/officeDocument/2006/relationships/image" Target="../media/image85.png"/><Relationship Id="rId2" Type="http://schemas.openxmlformats.org/officeDocument/2006/relationships/hyperlink" Target="https://aka.ms/ads-sql-migration" TargetMode="External"/><Relationship Id="rId1" Type="http://schemas.openxmlformats.org/officeDocument/2006/relationships/slideLayout" Target="../slideLayouts/slideLayout40.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46.png"/><Relationship Id="rId4" Type="http://schemas.openxmlformats.org/officeDocument/2006/relationships/hyperlink" Target="https://docs.microsoft.com/en-us/azure/dms/quickstart-create-data-migration-service-portal#register-the-resource-provider" TargetMode="External"/><Relationship Id="rId9"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hyperlink" Target="http://oakleafblog.blogspot.com/2011/01/windows-azure-and-cloud-computing-posts_18.html" TargetMode="External"/><Relationship Id="rId7" Type="http://schemas.openxmlformats.org/officeDocument/2006/relationships/hyperlink" Target="https://www.quotecolo.com/nvidia-t4-gpus-coming-amazon-web-services-aws/" TargetMode="External"/><Relationship Id="rId2" Type="http://schemas.openxmlformats.org/officeDocument/2006/relationships/image" Target="../media/image88.png"/><Relationship Id="rId1" Type="http://schemas.openxmlformats.org/officeDocument/2006/relationships/slideLayout" Target="../slideLayouts/slideLayout40.xml"/><Relationship Id="rId6" Type="http://schemas.openxmlformats.org/officeDocument/2006/relationships/image" Target="../media/image90.png"/><Relationship Id="rId5" Type="http://schemas.openxmlformats.org/officeDocument/2006/relationships/hyperlink" Target="https://www.sentryone.com/blog/johnmartin/managed-instance-webinar-qa" TargetMode="Externa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askleo.com/how-do-i-clean-up-after-windows-update-breaks-other-application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1645099"/>
            <a:ext cx="6829295" cy="1753200"/>
          </a:xfrm>
        </p:spPr>
        <p:txBody>
          <a:bodyPr/>
          <a:lstStyle/>
          <a:p>
            <a:r>
              <a:rPr lang="en-US" dirty="0">
                <a:latin typeface="Segoe UI Semibold" panose="020B0702040204020203" pitchFamily="34" charset="0"/>
                <a:cs typeface="Segoe UI Semibold" panose="020B0702040204020203" pitchFamily="34" charset="0"/>
              </a:rPr>
              <a:t>Azure SQL Migration extension in Azure Data Studio</a:t>
            </a:r>
            <a:br>
              <a:rPr lang="en-US" dirty="0"/>
            </a:br>
            <a:endParaRPr lang="en-US" dirty="0"/>
          </a:p>
        </p:txBody>
      </p:sp>
      <p:sp>
        <p:nvSpPr>
          <p:cNvPr id="5" name="TextBox 4">
            <a:extLst>
              <a:ext uri="{FF2B5EF4-FFF2-40B4-BE49-F238E27FC236}">
                <a16:creationId xmlns:a16="http://schemas.microsoft.com/office/drawing/2014/main" id="{BDDD9DE6-71A5-4FD6-9743-E6005FB94C73}"/>
              </a:ext>
            </a:extLst>
          </p:cNvPr>
          <p:cNvSpPr txBox="1"/>
          <p:nvPr/>
        </p:nvSpPr>
        <p:spPr>
          <a:xfrm>
            <a:off x="1439838" y="2834906"/>
            <a:ext cx="6741994" cy="369332"/>
          </a:xfrm>
          <a:prstGeom prst="rect">
            <a:avLst/>
          </a:prstGeom>
          <a:noFill/>
        </p:spPr>
        <p:txBody>
          <a:bodyPr wrap="square">
            <a:spAutoFit/>
          </a:bodyPr>
          <a:lstStyle/>
          <a:p>
            <a:r>
              <a:rPr lang="en-US" sz="1800" i="1" dirty="0">
                <a:solidFill>
                  <a:schemeClr val="accent6">
                    <a:lumMod val="75000"/>
                  </a:schemeClr>
                </a:solidFill>
                <a:latin typeface="Segoe UI Semibold" panose="020B0702040204020203" pitchFamily="34" charset="0"/>
                <a:cs typeface="Segoe UI Semibold" panose="020B0702040204020203" pitchFamily="34" charset="0"/>
              </a:rPr>
              <a:t>powered by </a:t>
            </a:r>
            <a:r>
              <a:rPr lang="en-US" sz="1800" b="1" i="1" dirty="0">
                <a:solidFill>
                  <a:schemeClr val="accent6">
                    <a:lumMod val="75000"/>
                  </a:schemeClr>
                </a:solidFill>
                <a:latin typeface="Segoe UI Semibold" panose="020B0702040204020203" pitchFamily="34" charset="0"/>
                <a:cs typeface="Segoe UI Semibold" panose="020B0702040204020203" pitchFamily="34" charset="0"/>
              </a:rPr>
              <a:t>Azure Database Migration Service (DMS)</a:t>
            </a:r>
          </a:p>
        </p:txBody>
      </p:sp>
      <p:sp>
        <p:nvSpPr>
          <p:cNvPr id="8" name="TextBox 7">
            <a:extLst>
              <a:ext uri="{FF2B5EF4-FFF2-40B4-BE49-F238E27FC236}">
                <a16:creationId xmlns:a16="http://schemas.microsoft.com/office/drawing/2014/main" id="{AC10CD6A-C301-4EBF-90AB-9E2F76211908}"/>
              </a:ext>
            </a:extLst>
          </p:cNvPr>
          <p:cNvSpPr txBox="1"/>
          <p:nvPr/>
        </p:nvSpPr>
        <p:spPr>
          <a:xfrm>
            <a:off x="525438" y="1306559"/>
            <a:ext cx="8270543" cy="424732"/>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dirty="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Assess and migrate SQL Server databases to Azure SQL</a:t>
            </a:r>
          </a:p>
        </p:txBody>
      </p:sp>
    </p:spTree>
    <p:extLst>
      <p:ext uri="{BB962C8B-B14F-4D97-AF65-F5344CB8AC3E}">
        <p14:creationId xmlns:p14="http://schemas.microsoft.com/office/powerpoint/2010/main" val="36828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a:extLst>
              <a:ext uri="{FF2B5EF4-FFF2-40B4-BE49-F238E27FC236}">
                <a16:creationId xmlns:a16="http://schemas.microsoft.com/office/drawing/2014/main" id="{6881DF62-06BF-42CF-AD72-3674293B2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58444"/>
            <a:ext cx="5861554" cy="32971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515E6B-6B76-4601-9361-2B7D429F18DA}"/>
              </a:ext>
            </a:extLst>
          </p:cNvPr>
          <p:cNvPicPr>
            <a:picLocks noChangeAspect="1"/>
          </p:cNvPicPr>
          <p:nvPr/>
        </p:nvPicPr>
        <p:blipFill>
          <a:blip r:embed="rId3"/>
          <a:stretch>
            <a:fillRect/>
          </a:stretch>
        </p:blipFill>
        <p:spPr>
          <a:xfrm>
            <a:off x="61990" y="2006341"/>
            <a:ext cx="5614909" cy="3026361"/>
          </a:xfrm>
          <a:prstGeom prst="rect">
            <a:avLst/>
          </a:prstGeom>
        </p:spPr>
      </p:pic>
      <p:sp>
        <p:nvSpPr>
          <p:cNvPr id="6" name="Title 1">
            <a:extLst>
              <a:ext uri="{FF2B5EF4-FFF2-40B4-BE49-F238E27FC236}">
                <a16:creationId xmlns:a16="http://schemas.microsoft.com/office/drawing/2014/main" id="{FCAA41B1-593B-4C10-9D40-124C7EFBAFD9}"/>
              </a:ext>
            </a:extLst>
          </p:cNvPr>
          <p:cNvSpPr txBox="1">
            <a:spLocks/>
          </p:cNvSpPr>
          <p:nvPr/>
        </p:nvSpPr>
        <p:spPr>
          <a:xfrm>
            <a:off x="275208" y="111650"/>
            <a:ext cx="10240391" cy="748189"/>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Migration personas (Azure SQL)</a:t>
            </a:r>
          </a:p>
        </p:txBody>
      </p:sp>
      <p:sp>
        <p:nvSpPr>
          <p:cNvPr id="7" name="Content Placeholder 2">
            <a:extLst>
              <a:ext uri="{FF2B5EF4-FFF2-40B4-BE49-F238E27FC236}">
                <a16:creationId xmlns:a16="http://schemas.microsoft.com/office/drawing/2014/main" id="{FF06EB8F-7D5E-47C3-A94A-88CB3EAEAD5C}"/>
              </a:ext>
            </a:extLst>
          </p:cNvPr>
          <p:cNvSpPr txBox="1">
            <a:spLocks/>
          </p:cNvSpPr>
          <p:nvPr/>
        </p:nvSpPr>
        <p:spPr>
          <a:xfrm>
            <a:off x="6286501" y="1461279"/>
            <a:ext cx="5800725" cy="3971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sng" strike="noStrike" kern="1200" cap="none" spc="0" normalizeH="0" baseline="0" noProof="0" dirty="0">
                <a:ln>
                  <a:noFill/>
                </a:ln>
                <a:solidFill>
                  <a:srgbClr val="FFFFFF"/>
                </a:solidFill>
                <a:effectLst/>
                <a:uLnTx/>
                <a:uFillTx/>
                <a:latin typeface="Segoe UI"/>
                <a:ea typeface="+mn-ea"/>
                <a:cs typeface="+mn-cs"/>
              </a:rPr>
              <a:t>A Database/Application owner needs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sng" strike="noStrike" kern="1200" cap="none" spc="0" normalizeH="0" baseline="0" noProof="0" dirty="0">
              <a:ln>
                <a:noFill/>
              </a:ln>
              <a:solidFill>
                <a:srgbClr val="000000"/>
              </a:solidFill>
              <a:effectLst/>
              <a:uLnTx/>
              <a:uFillTx/>
              <a:latin typeface="Segoe UI"/>
              <a:ea typeface="+mn-ea"/>
              <a:cs typeface="+mn-cs"/>
            </a:endParaRP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E6E6E6">
                    <a:lumMod val="90000"/>
                  </a:srgbClr>
                </a:solidFill>
                <a:effectLst/>
                <a:uLnTx/>
                <a:uFillTx/>
                <a:latin typeface="Segoe UI"/>
                <a:ea typeface="+mn-ea"/>
                <a:cs typeface="+mn-cs"/>
              </a:rPr>
              <a:t>One unified tool or service to migrate</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E6E6E6">
                    <a:lumMod val="90000"/>
                  </a:srgbClr>
                </a:solidFill>
                <a:effectLst/>
                <a:uLnTx/>
                <a:uFillTx/>
                <a:latin typeface="Segoe UI"/>
                <a:ea typeface="+mn-ea"/>
                <a:cs typeface="+mn-cs"/>
              </a:rPr>
              <a:t>Simple and seamless migration experience for handful of SQL Server databases</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E6E6E6">
                    <a:lumMod val="90000"/>
                  </a:srgbClr>
                </a:solidFill>
                <a:effectLst/>
                <a:uLnTx/>
                <a:uFillTx/>
                <a:latin typeface="Segoe UI"/>
                <a:ea typeface="+mn-ea"/>
                <a:cs typeface="+mn-cs"/>
              </a:rPr>
              <a:t>Easy to set up and get started</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E6E6E6">
                    <a:lumMod val="90000"/>
                  </a:srgbClr>
                </a:solidFill>
                <a:effectLst/>
                <a:uLnTx/>
                <a:uFillTx/>
                <a:latin typeface="Segoe UI"/>
                <a:ea typeface="+mn-ea"/>
                <a:cs typeface="+mn-cs"/>
              </a:rPr>
              <a:t>Resilient, reliable and minimal downtime migrations.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ED3ABB3A-F56E-49D8-BBF7-A4EB58189F9E}"/>
              </a:ext>
            </a:extLst>
          </p:cNvPr>
          <p:cNvCxnSpPr>
            <a:cxnSpLocks/>
          </p:cNvCxnSpPr>
          <p:nvPr/>
        </p:nvCxnSpPr>
        <p:spPr>
          <a:xfrm>
            <a:off x="5810250" y="1337341"/>
            <a:ext cx="0" cy="4351338"/>
          </a:xfrm>
          <a:prstGeom prst="line">
            <a:avLst/>
          </a:prstGeom>
          <a:ln/>
        </p:spPr>
        <p:style>
          <a:lnRef idx="1">
            <a:schemeClr val="accent6"/>
          </a:lnRef>
          <a:fillRef idx="0">
            <a:schemeClr val="accent6"/>
          </a:fillRef>
          <a:effectRef idx="0">
            <a:schemeClr val="accent6"/>
          </a:effectRef>
          <a:fontRef idx="minor">
            <a:schemeClr val="tx1"/>
          </a:fontRef>
        </p:style>
      </p:cxnSp>
      <p:sp>
        <p:nvSpPr>
          <p:cNvPr id="9" name="Content Placeholder 2">
            <a:extLst>
              <a:ext uri="{FF2B5EF4-FFF2-40B4-BE49-F238E27FC236}">
                <a16:creationId xmlns:a16="http://schemas.microsoft.com/office/drawing/2014/main" id="{8A1778E8-BD68-4318-B8F3-C5FD6F197389}"/>
              </a:ext>
            </a:extLst>
          </p:cNvPr>
          <p:cNvSpPr txBox="1">
            <a:spLocks/>
          </p:cNvSpPr>
          <p:nvPr/>
        </p:nvSpPr>
        <p:spPr>
          <a:xfrm>
            <a:off x="104774" y="1337341"/>
            <a:ext cx="5457826" cy="4351338"/>
          </a:xfrm>
          <a:prstGeom prst="rect">
            <a:avLst/>
          </a:prstGeom>
        </p:spPr>
        <p:txBody>
          <a:bodyPr vert="horz" wrap="square" lIns="0" tIns="146304" rIns="182880" bIns="146304" rtlCol="0">
            <a:normAutofit fontScale="92500"/>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157" b="1" i="0" u="sng" strike="noStrike" kern="1200" cap="none" spc="0" normalizeH="0" baseline="0" noProof="0" dirty="0">
                <a:ln>
                  <a:noFill/>
                </a:ln>
                <a:solidFill>
                  <a:srgbClr val="FFFFFF"/>
                </a:solidFill>
                <a:effectLst/>
                <a:uLnTx/>
                <a:uFillTx/>
                <a:latin typeface="Segoe UI"/>
                <a:ea typeface="+mn-ea"/>
                <a:cs typeface="+mn-cs"/>
              </a:rPr>
              <a:t>A Business decision maker needs …</a:t>
            </a:r>
          </a:p>
          <a:p>
            <a:pPr marL="457200"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53" b="1" i="0" u="sng" strike="noStrike" kern="1200" cap="none" spc="0" normalizeH="0" baseline="0" noProof="0" dirty="0">
              <a:ln>
                <a:noFill/>
              </a:ln>
              <a:solidFill>
                <a:srgbClr val="000000">
                  <a:tint val="75000"/>
                </a:srgbClr>
              </a:solidFill>
              <a:effectLst/>
              <a:uLnTx/>
              <a:uFillTx/>
              <a:latin typeface="Segoe UI"/>
              <a:ea typeface="+mn-ea"/>
              <a:cs typeface="+mn-cs"/>
            </a:endParaRP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200" b="0" i="0" u="none" strike="noStrike" kern="1200" cap="none" spc="0" normalizeH="0" baseline="0" noProof="0" dirty="0">
                <a:ln>
                  <a:noFill/>
                </a:ln>
                <a:solidFill>
                  <a:srgbClr val="E6E6E6">
                    <a:lumMod val="90000"/>
                  </a:srgbClr>
                </a:solidFill>
                <a:effectLst/>
                <a:uLnTx/>
                <a:uFillTx/>
                <a:latin typeface="Segoe UI"/>
                <a:ea typeface="+mn-ea"/>
                <a:cs typeface="+mn-cs"/>
              </a:rPr>
              <a:t>Business case to migrate / modernize their on-premises data estate</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200" b="0" i="0" u="none" strike="noStrike" kern="1200" cap="none" spc="0" normalizeH="0" baseline="0" noProof="0" dirty="0">
                <a:ln>
                  <a:noFill/>
                </a:ln>
                <a:solidFill>
                  <a:srgbClr val="E6E6E6">
                    <a:lumMod val="90000"/>
                  </a:srgbClr>
                </a:solidFill>
                <a:effectLst/>
                <a:uLnTx/>
                <a:uFillTx/>
                <a:latin typeface="Segoe UI"/>
                <a:ea typeface="+mn-ea"/>
                <a:cs typeface="+mn-cs"/>
              </a:rPr>
              <a:t>At scale discovery and assessment to analyze configuration, performance, and application dependencies for migrating to Azure SQL</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200" b="0" i="0" u="none" strike="noStrike" kern="1200" cap="none" spc="0" normalizeH="0" baseline="0" noProof="0" dirty="0">
                <a:ln>
                  <a:noFill/>
                </a:ln>
                <a:solidFill>
                  <a:srgbClr val="E6E6E6">
                    <a:lumMod val="90000"/>
                  </a:srgbClr>
                </a:solidFill>
                <a:effectLst/>
                <a:uLnTx/>
                <a:uFillTx/>
                <a:latin typeface="Segoe UI"/>
                <a:ea typeface="+mn-ea"/>
                <a:cs typeface="+mn-cs"/>
              </a:rPr>
              <a:t>Azure SQL readiness, right sized SKU and cost projections</a:t>
            </a:r>
          </a:p>
          <a:p>
            <a:pPr marL="791093" marR="0" lvl="1" indent="-3429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200" b="0" i="0" u="none" strike="noStrike" kern="1200" cap="none" spc="0" normalizeH="0" baseline="0" noProof="0" dirty="0">
                <a:ln>
                  <a:noFill/>
                </a:ln>
                <a:solidFill>
                  <a:srgbClr val="E6E6E6">
                    <a:lumMod val="90000"/>
                  </a:srgbClr>
                </a:solidFill>
                <a:effectLst/>
                <a:uLnTx/>
                <a:uFillTx/>
                <a:latin typeface="Segoe UI"/>
                <a:ea typeface="+mn-ea"/>
                <a:cs typeface="+mn-cs"/>
              </a:rPr>
              <a:t>Make the best Azure SQL migration decisions (IaaS Vs PaaS) with built-in insights and recommendations</a:t>
            </a: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53"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53"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53"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97FBB769-121F-46DB-ACA1-5239503B96BF}"/>
              </a:ext>
            </a:extLst>
          </p:cNvPr>
          <p:cNvSpPr txBox="1"/>
          <p:nvPr/>
        </p:nvSpPr>
        <p:spPr>
          <a:xfrm>
            <a:off x="5514975" y="2483516"/>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0176A498-78CB-4CA4-A577-77BD070C5753}"/>
              </a:ext>
            </a:extLst>
          </p:cNvPr>
          <p:cNvSpPr txBox="1"/>
          <p:nvPr/>
        </p:nvSpPr>
        <p:spPr>
          <a:xfrm>
            <a:off x="647842" y="5427069"/>
            <a:ext cx="456247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6E6E6">
                    <a:lumMod val="90000"/>
                  </a:srgbClr>
                </a:solidFill>
                <a:effectLst/>
                <a:uLnTx/>
                <a:uFillTx/>
                <a:latin typeface="Segoe UI"/>
                <a:ea typeface="+mn-ea"/>
                <a:cs typeface="+mn-cs"/>
              </a:rPr>
              <a:t>Azure Migrate Integration (Public preview)</a:t>
            </a:r>
          </a:p>
        </p:txBody>
      </p:sp>
      <p:sp>
        <p:nvSpPr>
          <p:cNvPr id="12" name="TextBox 11">
            <a:extLst>
              <a:ext uri="{FF2B5EF4-FFF2-40B4-BE49-F238E27FC236}">
                <a16:creationId xmlns:a16="http://schemas.microsoft.com/office/drawing/2014/main" id="{DCF2091F-0EB8-49A9-BA28-0D23E8DD446C}"/>
              </a:ext>
            </a:extLst>
          </p:cNvPr>
          <p:cNvSpPr txBox="1"/>
          <p:nvPr/>
        </p:nvSpPr>
        <p:spPr>
          <a:xfrm>
            <a:off x="6038850" y="5427069"/>
            <a:ext cx="60293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lumMod val="90000"/>
                  </a:srgbClr>
                </a:solidFill>
                <a:effectLst/>
                <a:uLnTx/>
                <a:uFillTx/>
                <a:latin typeface="Segoe UI"/>
                <a:ea typeface="+mn-ea"/>
                <a:cs typeface="+mn-cs"/>
              </a:rPr>
              <a:t>Azure SQL Migration extension in ADS</a:t>
            </a:r>
            <a:br>
              <a:rPr kumimoji="0" lang="en-US" sz="2400" b="1"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2400" b="1" i="0" u="none" strike="noStrike" kern="1200" cap="none" spc="0" normalizeH="0" baseline="0" noProof="0" dirty="0">
                <a:ln>
                  <a:noFill/>
                </a:ln>
                <a:solidFill>
                  <a:srgbClr val="E6E6E6">
                    <a:lumMod val="90000"/>
                  </a:srgbClr>
                </a:solidFill>
                <a:effectLst/>
                <a:uLnTx/>
                <a:uFillTx/>
                <a:latin typeface="Segoe UI"/>
                <a:ea typeface="+mn-ea"/>
                <a:cs typeface="+mn-cs"/>
              </a:rPr>
              <a:t>(Private preview)</a:t>
            </a:r>
          </a:p>
        </p:txBody>
      </p:sp>
    </p:spTree>
    <p:extLst>
      <p:ext uri="{BB962C8B-B14F-4D97-AF65-F5344CB8AC3E}">
        <p14:creationId xmlns:p14="http://schemas.microsoft.com/office/powerpoint/2010/main" val="128921706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7">
                                            <p:txEl>
                                              <p:pRg st="2" end="2"/>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
                                            <p:txEl>
                                              <p:pRg st="4" end="4"/>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
                                            <p:txEl>
                                              <p:pRg st="5" end="5"/>
                                            </p:txEl>
                                          </p:spTgt>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4CAD71-D133-40AF-90C8-D9D7CB73CD73}"/>
              </a:ext>
            </a:extLst>
          </p:cNvPr>
          <p:cNvSpPr txBox="1">
            <a:spLocks/>
          </p:cNvSpPr>
          <p:nvPr/>
        </p:nvSpPr>
        <p:spPr>
          <a:xfrm>
            <a:off x="722791" y="409513"/>
            <a:ext cx="10515600" cy="806727"/>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Tenets for new migration tools / services</a:t>
            </a:r>
          </a:p>
        </p:txBody>
      </p:sp>
      <p:sp>
        <p:nvSpPr>
          <p:cNvPr id="5" name="Content Placeholder 2">
            <a:extLst>
              <a:ext uri="{FF2B5EF4-FFF2-40B4-BE49-F238E27FC236}">
                <a16:creationId xmlns:a16="http://schemas.microsoft.com/office/drawing/2014/main" id="{E3252B63-5DF3-488D-8504-C635BF31F498}"/>
              </a:ext>
            </a:extLst>
          </p:cNvPr>
          <p:cNvSpPr txBox="1">
            <a:spLocks/>
          </p:cNvSpPr>
          <p:nvPr/>
        </p:nvSpPr>
        <p:spPr>
          <a:xfrm>
            <a:off x="838200" y="1825625"/>
            <a:ext cx="10515600" cy="4351338"/>
          </a:xfrm>
          <a:prstGeom prst="rect">
            <a:avLst/>
          </a:prstGeom>
        </p:spPr>
        <p:txBody>
          <a:bodyPr vert="horz" wrap="square" lIns="0" tIns="146304" rIns="182880" bIns="146304" rtlCol="0">
            <a:no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157" b="1" i="0" u="none" strike="noStrike" kern="1200" cap="none" spc="0" normalizeH="0" baseline="0" noProof="0" dirty="0">
                <a:ln>
                  <a:noFill/>
                </a:ln>
                <a:solidFill>
                  <a:srgbClr val="FFFFFF"/>
                </a:solidFill>
                <a:effectLst/>
                <a:uLnTx/>
                <a:uFillTx/>
                <a:latin typeface="Segoe UI"/>
                <a:ea typeface="+mn-ea"/>
                <a:cs typeface="+mn-cs"/>
              </a:rPr>
              <a:t>Consistency and reusability of the new assessment engine </a:t>
            </a:r>
            <a:r>
              <a:rPr kumimoji="0" lang="en-US" sz="2157" b="0" i="0" u="none" strike="noStrike" kern="1200" cap="none" spc="0" normalizeH="0" baseline="0" noProof="0" dirty="0">
                <a:ln>
                  <a:noFill/>
                </a:ln>
                <a:solidFill>
                  <a:srgbClr val="FFFFFF"/>
                </a:solidFill>
                <a:effectLst/>
                <a:uLnTx/>
                <a:uFillTx/>
                <a:latin typeface="Segoe UI"/>
                <a:ea typeface="+mn-ea"/>
                <a:cs typeface="+mn-cs"/>
              </a:rPr>
              <a:t>in both Azure Migrate and ADS.</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157" b="1" i="0" u="none" strike="noStrike" kern="1200" cap="none" spc="0" normalizeH="0" baseline="0" noProof="0" dirty="0">
                <a:ln>
                  <a:noFill/>
                </a:ln>
                <a:solidFill>
                  <a:srgbClr val="FFFFFF"/>
                </a:solidFill>
                <a:effectLst/>
                <a:uLnTx/>
                <a:uFillTx/>
                <a:latin typeface="Segoe UI"/>
                <a:ea typeface="+mn-ea"/>
                <a:cs typeface="+mn-cs"/>
              </a:rPr>
              <a:t>Consistency and reusability of migration technology </a:t>
            </a:r>
            <a:r>
              <a:rPr kumimoji="0" lang="en-US" sz="2157" b="0" i="0" u="none" strike="noStrike" kern="1200" cap="none" spc="0" normalizeH="0" baseline="0" noProof="0" dirty="0">
                <a:ln>
                  <a:noFill/>
                </a:ln>
                <a:solidFill>
                  <a:srgbClr val="FFFFFF"/>
                </a:solidFill>
                <a:effectLst/>
                <a:uLnTx/>
                <a:uFillTx/>
                <a:latin typeface="Segoe UI"/>
                <a:ea typeface="+mn-ea"/>
                <a:cs typeface="+mn-cs"/>
              </a:rPr>
              <a:t>under DMS in both ADS (for single workloads) and in Azure Migrate (for large scale migrations).</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157" b="1" i="0" u="none" strike="noStrike" kern="1200" cap="none" spc="0" normalizeH="0" baseline="0" noProof="0" dirty="0">
                <a:ln>
                  <a:noFill/>
                </a:ln>
                <a:solidFill>
                  <a:srgbClr val="FFFFFF"/>
                </a:solidFill>
                <a:effectLst/>
                <a:uLnTx/>
                <a:uFillTx/>
                <a:latin typeface="Segoe UI"/>
                <a:ea typeface="+mn-ea"/>
                <a:cs typeface="+mn-cs"/>
              </a:rPr>
              <a:t>Ease of use and lessen friction </a:t>
            </a:r>
            <a:r>
              <a:rPr kumimoji="0" lang="en-US" sz="2157" b="0" i="0" u="none" strike="noStrike" kern="1200" cap="none" spc="0" normalizeH="0" baseline="0" noProof="0" dirty="0">
                <a:ln>
                  <a:noFill/>
                </a:ln>
                <a:solidFill>
                  <a:srgbClr val="FFFFFF"/>
                </a:solidFill>
                <a:effectLst/>
                <a:uLnTx/>
                <a:uFillTx/>
                <a:latin typeface="Segoe UI"/>
                <a:ea typeface="+mn-ea"/>
                <a:cs typeface="+mn-cs"/>
              </a:rPr>
              <a:t>to get started for anyone wanting to migrate single line of business application workloads or large-scale data centers.</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157" b="1" i="0" u="none" strike="noStrike" kern="1200" cap="none" spc="0" normalizeH="0" baseline="0" noProof="0" dirty="0">
                <a:ln>
                  <a:noFill/>
                </a:ln>
                <a:solidFill>
                  <a:srgbClr val="FFFFFF"/>
                </a:solidFill>
                <a:effectLst/>
                <a:uLnTx/>
                <a:uFillTx/>
                <a:latin typeface="Segoe UI"/>
                <a:ea typeface="+mn-ea"/>
                <a:cs typeface="+mn-cs"/>
              </a:rPr>
              <a:t>Simplified, connected and intelligent user experience </a:t>
            </a:r>
            <a:r>
              <a:rPr kumimoji="0" lang="en-US" sz="2157" b="0" i="0" u="none" strike="noStrike" kern="1200" cap="none" spc="0" normalizeH="0" baseline="0" noProof="0" dirty="0">
                <a:ln>
                  <a:noFill/>
                </a:ln>
                <a:solidFill>
                  <a:srgbClr val="FFFFFF"/>
                </a:solidFill>
                <a:effectLst/>
                <a:uLnTx/>
                <a:uFillTx/>
                <a:latin typeface="Segoe UI"/>
                <a:ea typeface="+mn-ea"/>
                <a:cs typeface="+mn-cs"/>
              </a:rPr>
              <a:t>for the end user.</a:t>
            </a:r>
          </a:p>
        </p:txBody>
      </p:sp>
      <p:pic>
        <p:nvPicPr>
          <p:cNvPr id="7" name="Picture 6">
            <a:extLst>
              <a:ext uri="{FF2B5EF4-FFF2-40B4-BE49-F238E27FC236}">
                <a16:creationId xmlns:a16="http://schemas.microsoft.com/office/drawing/2014/main" id="{A3B96FDE-73F3-483B-B32E-8F9CC2BCA3ED}"/>
              </a:ext>
            </a:extLst>
          </p:cNvPr>
          <p:cNvPicPr>
            <a:picLocks noChangeAspect="1"/>
          </p:cNvPicPr>
          <p:nvPr/>
        </p:nvPicPr>
        <p:blipFill>
          <a:blip r:embed="rId2">
            <a:alphaModFix amt="30000"/>
          </a:blip>
          <a:stretch>
            <a:fillRect/>
          </a:stretch>
        </p:blipFill>
        <p:spPr>
          <a:xfrm>
            <a:off x="11559833" y="48621"/>
            <a:ext cx="591634" cy="560979"/>
          </a:xfrm>
          <a:prstGeom prst="rect">
            <a:avLst/>
          </a:prstGeom>
          <a:solidFill>
            <a:schemeClr val="accent1"/>
          </a:solidFill>
        </p:spPr>
      </p:pic>
    </p:spTree>
    <p:extLst>
      <p:ext uri="{BB962C8B-B14F-4D97-AF65-F5344CB8AC3E}">
        <p14:creationId xmlns:p14="http://schemas.microsoft.com/office/powerpoint/2010/main" val="336530695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316F2-0B69-40BC-8F6C-6773A3205D58}"/>
              </a:ext>
            </a:extLst>
          </p:cNvPr>
          <p:cNvSpPr/>
          <p:nvPr/>
        </p:nvSpPr>
        <p:spPr bwMode="auto">
          <a:xfrm>
            <a:off x="401407" y="1460844"/>
            <a:ext cx="1423212" cy="122149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Server estate on </a:t>
            </a:r>
            <a:r>
              <a:rPr kumimoji="0" lang="en-US" sz="1799"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Vmware</a:t>
            </a: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BB839C81-343A-4D8D-8D29-9B586B746D58}"/>
              </a:ext>
            </a:extLst>
          </p:cNvPr>
          <p:cNvSpPr/>
          <p:nvPr/>
        </p:nvSpPr>
        <p:spPr bwMode="auto">
          <a:xfrm>
            <a:off x="401407" y="991774"/>
            <a:ext cx="1414489" cy="41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ctr" defTabSz="931889"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Scenario</a:t>
            </a:r>
          </a:p>
        </p:txBody>
      </p:sp>
      <p:sp>
        <p:nvSpPr>
          <p:cNvPr id="55" name="Rectangle 54">
            <a:extLst>
              <a:ext uri="{FF2B5EF4-FFF2-40B4-BE49-F238E27FC236}">
                <a16:creationId xmlns:a16="http://schemas.microsoft.com/office/drawing/2014/main" id="{06EDF4C4-2CAF-4428-9516-AFBBD2C1D168}"/>
              </a:ext>
            </a:extLst>
          </p:cNvPr>
          <p:cNvSpPr/>
          <p:nvPr/>
        </p:nvSpPr>
        <p:spPr bwMode="auto">
          <a:xfrm>
            <a:off x="2020992" y="960578"/>
            <a:ext cx="1807151" cy="41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ctr" defTabSz="931889"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Discover</a:t>
            </a:r>
          </a:p>
        </p:txBody>
      </p:sp>
      <p:sp>
        <p:nvSpPr>
          <p:cNvPr id="5" name="Title 4">
            <a:extLst>
              <a:ext uri="{FF2B5EF4-FFF2-40B4-BE49-F238E27FC236}">
                <a16:creationId xmlns:a16="http://schemas.microsoft.com/office/drawing/2014/main" id="{8FA49316-8F5B-46D0-B847-2015179EE63D}"/>
              </a:ext>
            </a:extLst>
          </p:cNvPr>
          <p:cNvSpPr>
            <a:spLocks noGrp="1"/>
          </p:cNvSpPr>
          <p:nvPr>
            <p:ph type="title"/>
          </p:nvPr>
        </p:nvSpPr>
        <p:spPr>
          <a:xfrm>
            <a:off x="392684" y="344064"/>
            <a:ext cx="11011346" cy="553638"/>
          </a:xfrm>
        </p:spPr>
        <p:txBody>
          <a:bodyPr>
            <a:normAutofit/>
          </a:bodyPr>
          <a:lstStyle/>
          <a:p>
            <a:r>
              <a:rPr lang="en-US" dirty="0">
                <a:solidFill>
                  <a:schemeClr val="tx1"/>
                </a:solidFill>
              </a:rPr>
              <a:t>Which SQL Server Migratio</a:t>
            </a:r>
            <a:r>
              <a:rPr lang="en-US" dirty="0"/>
              <a:t>n tool </a:t>
            </a:r>
            <a:r>
              <a:rPr lang="en-US" dirty="0">
                <a:solidFill>
                  <a:schemeClr val="tx1"/>
                </a:solidFill>
              </a:rPr>
              <a:t>is right for you?</a:t>
            </a:r>
          </a:p>
        </p:txBody>
      </p:sp>
      <p:sp>
        <p:nvSpPr>
          <p:cNvPr id="30" name="Rectangle 29">
            <a:extLst>
              <a:ext uri="{FF2B5EF4-FFF2-40B4-BE49-F238E27FC236}">
                <a16:creationId xmlns:a16="http://schemas.microsoft.com/office/drawing/2014/main" id="{941915D1-2333-43CD-9F16-9752798EB82A}"/>
              </a:ext>
            </a:extLst>
          </p:cNvPr>
          <p:cNvSpPr/>
          <p:nvPr/>
        </p:nvSpPr>
        <p:spPr bwMode="auto">
          <a:xfrm>
            <a:off x="3989781" y="970956"/>
            <a:ext cx="1807151" cy="41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ctr" defTabSz="931889"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Assess</a:t>
            </a:r>
          </a:p>
        </p:txBody>
      </p:sp>
      <p:sp>
        <p:nvSpPr>
          <p:cNvPr id="31" name="Rectangle 30">
            <a:extLst>
              <a:ext uri="{FF2B5EF4-FFF2-40B4-BE49-F238E27FC236}">
                <a16:creationId xmlns:a16="http://schemas.microsoft.com/office/drawing/2014/main" id="{3F9F232C-25AD-4BA9-8749-AEFB65E4973E}"/>
              </a:ext>
            </a:extLst>
          </p:cNvPr>
          <p:cNvSpPr/>
          <p:nvPr/>
        </p:nvSpPr>
        <p:spPr bwMode="auto">
          <a:xfrm>
            <a:off x="5941648" y="970956"/>
            <a:ext cx="1807151" cy="41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ctr" defTabSz="931889"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Target SKU</a:t>
            </a:r>
          </a:p>
        </p:txBody>
      </p:sp>
      <p:sp>
        <p:nvSpPr>
          <p:cNvPr id="32" name="Rectangle 31">
            <a:extLst>
              <a:ext uri="{FF2B5EF4-FFF2-40B4-BE49-F238E27FC236}">
                <a16:creationId xmlns:a16="http://schemas.microsoft.com/office/drawing/2014/main" id="{A5F6895E-11D2-46F6-98B7-27B8AB14980B}"/>
              </a:ext>
            </a:extLst>
          </p:cNvPr>
          <p:cNvSpPr/>
          <p:nvPr/>
        </p:nvSpPr>
        <p:spPr bwMode="auto">
          <a:xfrm>
            <a:off x="7931428" y="960578"/>
            <a:ext cx="3983440" cy="4174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ctr" defTabSz="931889"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Migrate</a:t>
            </a:r>
          </a:p>
        </p:txBody>
      </p:sp>
      <p:sp>
        <p:nvSpPr>
          <p:cNvPr id="4" name="Rectangle 3">
            <a:extLst>
              <a:ext uri="{FF2B5EF4-FFF2-40B4-BE49-F238E27FC236}">
                <a16:creationId xmlns:a16="http://schemas.microsoft.com/office/drawing/2014/main" id="{E2908346-6256-4B57-A6F5-03918EFDA707}"/>
              </a:ext>
            </a:extLst>
          </p:cNvPr>
          <p:cNvSpPr/>
          <p:nvPr/>
        </p:nvSpPr>
        <p:spPr bwMode="auto">
          <a:xfrm>
            <a:off x="2046968" y="1514216"/>
            <a:ext cx="5701830" cy="11681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22E36674-BAE4-4D0C-A624-0BAFD449FCB4}"/>
              </a:ext>
            </a:extLst>
          </p:cNvPr>
          <p:cNvPicPr>
            <a:picLocks noChangeAspect="1"/>
          </p:cNvPicPr>
          <p:nvPr/>
        </p:nvPicPr>
        <p:blipFill>
          <a:blip r:embed="rId3"/>
          <a:stretch>
            <a:fillRect/>
          </a:stretch>
        </p:blipFill>
        <p:spPr>
          <a:xfrm>
            <a:off x="2125830" y="1865319"/>
            <a:ext cx="821217" cy="532149"/>
          </a:xfrm>
          <a:prstGeom prst="rect">
            <a:avLst/>
          </a:prstGeom>
        </p:spPr>
      </p:pic>
      <p:sp>
        <p:nvSpPr>
          <p:cNvPr id="11" name="TextBox 10">
            <a:extLst>
              <a:ext uri="{FF2B5EF4-FFF2-40B4-BE49-F238E27FC236}">
                <a16:creationId xmlns:a16="http://schemas.microsoft.com/office/drawing/2014/main" id="{E8531487-7A63-4568-AD16-B23491246EE6}"/>
              </a:ext>
            </a:extLst>
          </p:cNvPr>
          <p:cNvSpPr txBox="1"/>
          <p:nvPr/>
        </p:nvSpPr>
        <p:spPr>
          <a:xfrm>
            <a:off x="3030888" y="1635521"/>
            <a:ext cx="4510716"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Discover and assess your SQL Server data estate with unified Azure Migrate, to get Azure SQL readiness, Azure SQL deployment and optimal tier/SKU recommendations.  Migrate to Azure SQL with confidence.</a:t>
            </a:r>
          </a:p>
        </p:txBody>
      </p:sp>
      <p:sp>
        <p:nvSpPr>
          <p:cNvPr id="27" name="TextBox 26">
            <a:extLst>
              <a:ext uri="{FF2B5EF4-FFF2-40B4-BE49-F238E27FC236}">
                <a16:creationId xmlns:a16="http://schemas.microsoft.com/office/drawing/2014/main" id="{86309EEF-1A5E-4FB7-93E8-0920C8E8FAD2}"/>
              </a:ext>
            </a:extLst>
          </p:cNvPr>
          <p:cNvSpPr txBox="1"/>
          <p:nvPr/>
        </p:nvSpPr>
        <p:spPr>
          <a:xfrm>
            <a:off x="7130866" y="7275862"/>
            <a:ext cx="765798"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DMS v1</a:t>
            </a:r>
          </a:p>
        </p:txBody>
      </p:sp>
      <p:sp>
        <p:nvSpPr>
          <p:cNvPr id="63" name="Rectangle 62">
            <a:extLst>
              <a:ext uri="{FF2B5EF4-FFF2-40B4-BE49-F238E27FC236}">
                <a16:creationId xmlns:a16="http://schemas.microsoft.com/office/drawing/2014/main" id="{D526392F-1F5B-40A5-B093-13A62ED80324}"/>
              </a:ext>
            </a:extLst>
          </p:cNvPr>
          <p:cNvSpPr/>
          <p:nvPr/>
        </p:nvSpPr>
        <p:spPr bwMode="auto">
          <a:xfrm>
            <a:off x="392684" y="2733979"/>
            <a:ext cx="1423212" cy="122149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Server estate on non-</a:t>
            </a:r>
            <a:r>
              <a:rPr kumimoji="0" lang="en-US" sz="16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Vmware</a:t>
            </a:r>
            <a:endPar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CF338A8F-F621-4F59-88AC-CB99E27638BE}"/>
              </a:ext>
            </a:extLst>
          </p:cNvPr>
          <p:cNvSpPr/>
          <p:nvPr/>
        </p:nvSpPr>
        <p:spPr bwMode="auto">
          <a:xfrm>
            <a:off x="2020992" y="2806956"/>
            <a:ext cx="5701830" cy="11681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33" name="Picture 32" descr="Graphical user interface, text, application, chat or text message&#10;&#10;Description automatically generated">
            <a:extLst>
              <a:ext uri="{FF2B5EF4-FFF2-40B4-BE49-F238E27FC236}">
                <a16:creationId xmlns:a16="http://schemas.microsoft.com/office/drawing/2014/main" id="{E7FE01BB-97B6-4C2F-97E1-56C5EA4130AA}"/>
              </a:ext>
            </a:extLst>
          </p:cNvPr>
          <p:cNvPicPr>
            <a:picLocks noChangeAspect="1"/>
          </p:cNvPicPr>
          <p:nvPr/>
        </p:nvPicPr>
        <p:blipFill>
          <a:blip r:embed="rId3"/>
          <a:stretch>
            <a:fillRect/>
          </a:stretch>
        </p:blipFill>
        <p:spPr>
          <a:xfrm>
            <a:off x="3059724" y="2928248"/>
            <a:ext cx="821217" cy="532149"/>
          </a:xfrm>
          <a:prstGeom prst="rect">
            <a:avLst/>
          </a:prstGeom>
        </p:spPr>
      </p:pic>
      <p:pic>
        <p:nvPicPr>
          <p:cNvPr id="35" name="Picture 34" descr="Icon&#10;&#10;Description automatically generated">
            <a:extLst>
              <a:ext uri="{FF2B5EF4-FFF2-40B4-BE49-F238E27FC236}">
                <a16:creationId xmlns:a16="http://schemas.microsoft.com/office/drawing/2014/main" id="{F3E6B581-4186-41C9-A7C1-250FC7D1D9FD}"/>
              </a:ext>
            </a:extLst>
          </p:cNvPr>
          <p:cNvPicPr>
            <a:picLocks noChangeAspect="1"/>
          </p:cNvPicPr>
          <p:nvPr/>
        </p:nvPicPr>
        <p:blipFill>
          <a:blip r:embed="rId4"/>
          <a:stretch>
            <a:fillRect/>
          </a:stretch>
        </p:blipFill>
        <p:spPr>
          <a:xfrm>
            <a:off x="2131653" y="2825217"/>
            <a:ext cx="644952" cy="635180"/>
          </a:xfrm>
          <a:prstGeom prst="rect">
            <a:avLst/>
          </a:prstGeom>
        </p:spPr>
      </p:pic>
      <p:sp>
        <p:nvSpPr>
          <p:cNvPr id="38" name="Arrow: Right 37">
            <a:extLst>
              <a:ext uri="{FF2B5EF4-FFF2-40B4-BE49-F238E27FC236}">
                <a16:creationId xmlns:a16="http://schemas.microsoft.com/office/drawing/2014/main" id="{84CBD4DB-453A-4F5F-B7D2-44B2FB80A254}"/>
              </a:ext>
            </a:extLst>
          </p:cNvPr>
          <p:cNvSpPr/>
          <p:nvPr/>
        </p:nvSpPr>
        <p:spPr bwMode="auto">
          <a:xfrm>
            <a:off x="2797967" y="3048132"/>
            <a:ext cx="274127" cy="212499"/>
          </a:xfrm>
          <a:prstGeom prst="rightArrow">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C1C8E2D3-90E5-485C-B20F-D3C8A9F1D96A}"/>
              </a:ext>
            </a:extLst>
          </p:cNvPr>
          <p:cNvSpPr txBox="1"/>
          <p:nvPr/>
        </p:nvSpPr>
        <p:spPr>
          <a:xfrm>
            <a:off x="3922959" y="2990909"/>
            <a:ext cx="3733904" cy="4001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DMA to assess, upload results to Azure Migrate for Azure SQL readiness summary at scale.</a:t>
            </a:r>
          </a:p>
        </p:txBody>
      </p:sp>
      <p:sp>
        <p:nvSpPr>
          <p:cNvPr id="40" name="TextBox 39">
            <a:extLst>
              <a:ext uri="{FF2B5EF4-FFF2-40B4-BE49-F238E27FC236}">
                <a16:creationId xmlns:a16="http://schemas.microsoft.com/office/drawing/2014/main" id="{3B31BDEE-44E6-4637-BCCC-26D6AC3B0033}"/>
              </a:ext>
            </a:extLst>
          </p:cNvPr>
          <p:cNvSpPr txBox="1"/>
          <p:nvPr/>
        </p:nvSpPr>
        <p:spPr>
          <a:xfrm>
            <a:off x="2123099" y="3553139"/>
            <a:ext cx="5208423" cy="4001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DMA to identify the optimal Azure SQL tier and SKU that can meet your SQL Server workload performance and HA needs on Azure SQL </a:t>
            </a:r>
          </a:p>
        </p:txBody>
      </p:sp>
      <p:sp>
        <p:nvSpPr>
          <p:cNvPr id="75" name="Rectangle 74">
            <a:extLst>
              <a:ext uri="{FF2B5EF4-FFF2-40B4-BE49-F238E27FC236}">
                <a16:creationId xmlns:a16="http://schemas.microsoft.com/office/drawing/2014/main" id="{92777551-7746-4184-A25E-AE9E5F5FDAD0}"/>
              </a:ext>
            </a:extLst>
          </p:cNvPr>
          <p:cNvSpPr/>
          <p:nvPr/>
        </p:nvSpPr>
        <p:spPr bwMode="auto">
          <a:xfrm>
            <a:off x="392684" y="4069988"/>
            <a:ext cx="1423212" cy="122149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Ad-hoc SQL Server migration</a:t>
            </a:r>
          </a:p>
        </p:txBody>
      </p:sp>
      <p:sp>
        <p:nvSpPr>
          <p:cNvPr id="41" name="Rectangle 40">
            <a:extLst>
              <a:ext uri="{FF2B5EF4-FFF2-40B4-BE49-F238E27FC236}">
                <a16:creationId xmlns:a16="http://schemas.microsoft.com/office/drawing/2014/main" id="{AC1F89C5-E0E4-4DCF-81F6-CF19D21C33CF}"/>
              </a:ext>
            </a:extLst>
          </p:cNvPr>
          <p:cNvSpPr/>
          <p:nvPr/>
        </p:nvSpPr>
        <p:spPr bwMode="auto">
          <a:xfrm>
            <a:off x="2026165" y="4069988"/>
            <a:ext cx="5701830" cy="160235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43" name="Picture 42" descr="Icon&#10;&#10;Description automatically generated">
            <a:extLst>
              <a:ext uri="{FF2B5EF4-FFF2-40B4-BE49-F238E27FC236}">
                <a16:creationId xmlns:a16="http://schemas.microsoft.com/office/drawing/2014/main" id="{E63C4A57-D7E5-46E3-8412-835FEC1592B9}"/>
              </a:ext>
            </a:extLst>
          </p:cNvPr>
          <p:cNvPicPr>
            <a:picLocks noChangeAspect="1"/>
          </p:cNvPicPr>
          <p:nvPr/>
        </p:nvPicPr>
        <p:blipFill>
          <a:blip r:embed="rId4"/>
          <a:stretch>
            <a:fillRect/>
          </a:stretch>
        </p:blipFill>
        <p:spPr>
          <a:xfrm>
            <a:off x="2067412" y="4434508"/>
            <a:ext cx="644952" cy="635180"/>
          </a:xfrm>
          <a:prstGeom prst="rect">
            <a:avLst/>
          </a:prstGeom>
        </p:spPr>
      </p:pic>
      <p:sp>
        <p:nvSpPr>
          <p:cNvPr id="44" name="TextBox 43">
            <a:extLst>
              <a:ext uri="{FF2B5EF4-FFF2-40B4-BE49-F238E27FC236}">
                <a16:creationId xmlns:a16="http://schemas.microsoft.com/office/drawing/2014/main" id="{8B590903-825D-458C-B78B-6B3E5F780D9C}"/>
              </a:ext>
            </a:extLst>
          </p:cNvPr>
          <p:cNvSpPr txBox="1"/>
          <p:nvPr/>
        </p:nvSpPr>
        <p:spPr>
          <a:xfrm>
            <a:off x="2906021" y="4417684"/>
            <a:ext cx="4179238" cy="6001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DMA to assess, Azure SQL readiness.  Perform DMA SKU assessment to identify the optimal Azure SQL tier and SKU that can fit your SQL Server workload on Azure</a:t>
            </a:r>
          </a:p>
        </p:txBody>
      </p:sp>
      <p:sp>
        <p:nvSpPr>
          <p:cNvPr id="45" name="Rectangle 44">
            <a:extLst>
              <a:ext uri="{FF2B5EF4-FFF2-40B4-BE49-F238E27FC236}">
                <a16:creationId xmlns:a16="http://schemas.microsoft.com/office/drawing/2014/main" id="{D992F35B-B06B-4DAD-B3CF-119E39FCF111}"/>
              </a:ext>
            </a:extLst>
          </p:cNvPr>
          <p:cNvSpPr/>
          <p:nvPr/>
        </p:nvSpPr>
        <p:spPr bwMode="auto">
          <a:xfrm>
            <a:off x="7916479" y="1547198"/>
            <a:ext cx="4128132" cy="41251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46" name="Picture 45" descr="Graphical user interface, text, application&#10;&#10;Description automatically generated">
            <a:extLst>
              <a:ext uri="{FF2B5EF4-FFF2-40B4-BE49-F238E27FC236}">
                <a16:creationId xmlns:a16="http://schemas.microsoft.com/office/drawing/2014/main" id="{FCD6481A-22A9-4A0C-B546-EB1A0E480237}"/>
              </a:ext>
            </a:extLst>
          </p:cNvPr>
          <p:cNvPicPr>
            <a:picLocks noChangeAspect="1"/>
          </p:cNvPicPr>
          <p:nvPr/>
        </p:nvPicPr>
        <p:blipFill>
          <a:blip r:embed="rId5"/>
          <a:stretch>
            <a:fillRect/>
          </a:stretch>
        </p:blipFill>
        <p:spPr>
          <a:xfrm>
            <a:off x="9900247" y="1627433"/>
            <a:ext cx="1976294" cy="571443"/>
          </a:xfrm>
          <a:prstGeom prst="rect">
            <a:avLst/>
          </a:prstGeom>
        </p:spPr>
      </p:pic>
      <p:sp>
        <p:nvSpPr>
          <p:cNvPr id="48" name="TextBox 47">
            <a:extLst>
              <a:ext uri="{FF2B5EF4-FFF2-40B4-BE49-F238E27FC236}">
                <a16:creationId xmlns:a16="http://schemas.microsoft.com/office/drawing/2014/main" id="{B0C9435C-8B17-400C-B053-1D0DA810995D}"/>
              </a:ext>
            </a:extLst>
          </p:cNvPr>
          <p:cNvSpPr txBox="1"/>
          <p:nvPr/>
        </p:nvSpPr>
        <p:spPr>
          <a:xfrm>
            <a:off x="10322712" y="1929681"/>
            <a:ext cx="15644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DMS extension in Azure Data Studio (ADS)</a:t>
            </a:r>
          </a:p>
        </p:txBody>
      </p:sp>
      <p:sp>
        <p:nvSpPr>
          <p:cNvPr id="59" name="Rectangle 58">
            <a:extLst>
              <a:ext uri="{FF2B5EF4-FFF2-40B4-BE49-F238E27FC236}">
                <a16:creationId xmlns:a16="http://schemas.microsoft.com/office/drawing/2014/main" id="{BAA437C2-B96E-41AE-B61A-DDF5F39473DA}"/>
              </a:ext>
            </a:extLst>
          </p:cNvPr>
          <p:cNvSpPr/>
          <p:nvPr/>
        </p:nvSpPr>
        <p:spPr bwMode="auto">
          <a:xfrm>
            <a:off x="7957404" y="1561490"/>
            <a:ext cx="1342427" cy="76981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Migrate to SQL VM/ SQL MI?</a:t>
            </a:r>
          </a:p>
        </p:txBody>
      </p:sp>
      <p:cxnSp>
        <p:nvCxnSpPr>
          <p:cNvPr id="61" name="Straight Arrow Connector 60">
            <a:extLst>
              <a:ext uri="{FF2B5EF4-FFF2-40B4-BE49-F238E27FC236}">
                <a16:creationId xmlns:a16="http://schemas.microsoft.com/office/drawing/2014/main" id="{C3D98A17-0F43-405C-BEDA-96A65C49D4C3}"/>
              </a:ext>
            </a:extLst>
          </p:cNvPr>
          <p:cNvCxnSpPr>
            <a:cxnSpLocks/>
            <a:endCxn id="46" idx="1"/>
          </p:cNvCxnSpPr>
          <p:nvPr/>
        </p:nvCxnSpPr>
        <p:spPr>
          <a:xfrm>
            <a:off x="9299831" y="1913155"/>
            <a:ext cx="600416"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8" name="Rectangle 87">
            <a:extLst>
              <a:ext uri="{FF2B5EF4-FFF2-40B4-BE49-F238E27FC236}">
                <a16:creationId xmlns:a16="http://schemas.microsoft.com/office/drawing/2014/main" id="{D2A7A7F8-6F10-4A5D-8408-CE4FDADCB8D7}"/>
              </a:ext>
            </a:extLst>
          </p:cNvPr>
          <p:cNvSpPr/>
          <p:nvPr/>
        </p:nvSpPr>
        <p:spPr bwMode="auto">
          <a:xfrm>
            <a:off x="8068064" y="4448370"/>
            <a:ext cx="1342427" cy="571441"/>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Full migration automation</a:t>
            </a:r>
          </a:p>
        </p:txBody>
      </p:sp>
      <p:sp>
        <p:nvSpPr>
          <p:cNvPr id="90" name="Rectangle 89">
            <a:extLst>
              <a:ext uri="{FF2B5EF4-FFF2-40B4-BE49-F238E27FC236}">
                <a16:creationId xmlns:a16="http://schemas.microsoft.com/office/drawing/2014/main" id="{0EE69BFA-74C7-4B88-9B17-DF516A663C24}"/>
              </a:ext>
            </a:extLst>
          </p:cNvPr>
          <p:cNvSpPr/>
          <p:nvPr/>
        </p:nvSpPr>
        <p:spPr bwMode="auto">
          <a:xfrm>
            <a:off x="9932503" y="4429646"/>
            <a:ext cx="1954810" cy="71749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96" name="Picture 95" descr="Icon&#10;&#10;Description automatically generated">
            <a:extLst>
              <a:ext uri="{FF2B5EF4-FFF2-40B4-BE49-F238E27FC236}">
                <a16:creationId xmlns:a16="http://schemas.microsoft.com/office/drawing/2014/main" id="{19EBE2E7-CA12-4EAE-A2DD-26FE75E7799F}"/>
              </a:ext>
            </a:extLst>
          </p:cNvPr>
          <p:cNvPicPr>
            <a:picLocks noChangeAspect="1"/>
          </p:cNvPicPr>
          <p:nvPr/>
        </p:nvPicPr>
        <p:blipFill>
          <a:blip r:embed="rId6"/>
          <a:stretch>
            <a:fillRect/>
          </a:stretch>
        </p:blipFill>
        <p:spPr>
          <a:xfrm>
            <a:off x="10868744" y="4512897"/>
            <a:ext cx="765798" cy="536848"/>
          </a:xfrm>
          <a:prstGeom prst="rect">
            <a:avLst/>
          </a:prstGeom>
        </p:spPr>
      </p:pic>
      <p:pic>
        <p:nvPicPr>
          <p:cNvPr id="94" name="Picture 93" descr="Icon&#10;&#10;Description automatically generated">
            <a:extLst>
              <a:ext uri="{FF2B5EF4-FFF2-40B4-BE49-F238E27FC236}">
                <a16:creationId xmlns:a16="http://schemas.microsoft.com/office/drawing/2014/main" id="{C8CB563E-2335-408C-A82A-0A5567F7573E}"/>
              </a:ext>
            </a:extLst>
          </p:cNvPr>
          <p:cNvPicPr>
            <a:picLocks noChangeAspect="1"/>
          </p:cNvPicPr>
          <p:nvPr/>
        </p:nvPicPr>
        <p:blipFill>
          <a:blip r:embed="rId7"/>
          <a:stretch>
            <a:fillRect/>
          </a:stretch>
        </p:blipFill>
        <p:spPr>
          <a:xfrm>
            <a:off x="11474367" y="4716589"/>
            <a:ext cx="347110" cy="389613"/>
          </a:xfrm>
          <a:prstGeom prst="rect">
            <a:avLst/>
          </a:prstGeom>
        </p:spPr>
      </p:pic>
      <p:sp>
        <p:nvSpPr>
          <p:cNvPr id="98" name="TextBox 97">
            <a:extLst>
              <a:ext uri="{FF2B5EF4-FFF2-40B4-BE49-F238E27FC236}">
                <a16:creationId xmlns:a16="http://schemas.microsoft.com/office/drawing/2014/main" id="{E089AAEC-141F-4F62-82B9-68D0CD90FC22}"/>
              </a:ext>
            </a:extLst>
          </p:cNvPr>
          <p:cNvSpPr txBox="1"/>
          <p:nvPr/>
        </p:nvSpPr>
        <p:spPr>
          <a:xfrm>
            <a:off x="9983522" y="4623104"/>
            <a:ext cx="765798" cy="4616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PS command-lets DMS</a:t>
            </a:r>
          </a:p>
        </p:txBody>
      </p:sp>
      <p:cxnSp>
        <p:nvCxnSpPr>
          <p:cNvPr id="100" name="Straight Arrow Connector 99">
            <a:extLst>
              <a:ext uri="{FF2B5EF4-FFF2-40B4-BE49-F238E27FC236}">
                <a16:creationId xmlns:a16="http://schemas.microsoft.com/office/drawing/2014/main" id="{D16DD459-9BAB-487B-ADC7-1731B5BF846F}"/>
              </a:ext>
            </a:extLst>
          </p:cNvPr>
          <p:cNvCxnSpPr>
            <a:cxnSpLocks/>
            <a:stCxn id="88" idx="3"/>
          </p:cNvCxnSpPr>
          <p:nvPr/>
        </p:nvCxnSpPr>
        <p:spPr>
          <a:xfrm>
            <a:off x="9410491" y="4734091"/>
            <a:ext cx="503640"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1" name="TextBox 180">
            <a:extLst>
              <a:ext uri="{FF2B5EF4-FFF2-40B4-BE49-F238E27FC236}">
                <a16:creationId xmlns:a16="http://schemas.microsoft.com/office/drawing/2014/main" id="{E61F6ACB-D41F-4990-9775-6DFE8DC1B132}"/>
              </a:ext>
            </a:extLst>
          </p:cNvPr>
          <p:cNvSpPr txBox="1"/>
          <p:nvPr/>
        </p:nvSpPr>
        <p:spPr>
          <a:xfrm>
            <a:off x="438766" y="5768276"/>
            <a:ext cx="10965264" cy="923330"/>
          </a:xfrm>
          <a:prstGeom prst="rect">
            <a:avLst/>
          </a:prstGeom>
          <a:solidFill>
            <a:schemeClr val="accent6">
              <a:lumMod val="60000"/>
              <a:lumOff val="40000"/>
            </a:scheme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Nominate to DS Ninja for engineering white-glove at </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8"/>
              </a:rPr>
              <a:t>https://aka.ms/engage-dpninja</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FastTrack helps customers deploy Microsoft cloud solutions.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Migrate &amp; Modernize Program (AMMP)</a:t>
            </a:r>
          </a:p>
        </p:txBody>
      </p:sp>
      <p:sp>
        <p:nvSpPr>
          <p:cNvPr id="183" name="Rectangle 182">
            <a:extLst>
              <a:ext uri="{FF2B5EF4-FFF2-40B4-BE49-F238E27FC236}">
                <a16:creationId xmlns:a16="http://schemas.microsoft.com/office/drawing/2014/main" id="{E23FCC3D-7C59-4C02-AD20-0E933D6707F0}"/>
              </a:ext>
            </a:extLst>
          </p:cNvPr>
          <p:cNvSpPr/>
          <p:nvPr/>
        </p:nvSpPr>
        <p:spPr bwMode="auto">
          <a:xfrm>
            <a:off x="7998224" y="2835147"/>
            <a:ext cx="1342427" cy="105669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Migrate to Azure SQL DB, EP, HS?</a:t>
            </a:r>
          </a:p>
        </p:txBody>
      </p:sp>
      <p:cxnSp>
        <p:nvCxnSpPr>
          <p:cNvPr id="189" name="Straight Arrow Connector 188">
            <a:extLst>
              <a:ext uri="{FF2B5EF4-FFF2-40B4-BE49-F238E27FC236}">
                <a16:creationId xmlns:a16="http://schemas.microsoft.com/office/drawing/2014/main" id="{B937B281-4CDC-4371-A7EA-DD4076C9537F}"/>
              </a:ext>
            </a:extLst>
          </p:cNvPr>
          <p:cNvCxnSpPr>
            <a:cxnSpLocks/>
          </p:cNvCxnSpPr>
          <p:nvPr/>
        </p:nvCxnSpPr>
        <p:spPr>
          <a:xfrm>
            <a:off x="9388258" y="3106936"/>
            <a:ext cx="74966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1" name="TextBox 190">
            <a:extLst>
              <a:ext uri="{FF2B5EF4-FFF2-40B4-BE49-F238E27FC236}">
                <a16:creationId xmlns:a16="http://schemas.microsoft.com/office/drawing/2014/main" id="{3E53D3CA-E9FF-4CC0-BC75-DA59B6747EF9}"/>
              </a:ext>
            </a:extLst>
          </p:cNvPr>
          <p:cNvSpPr txBox="1"/>
          <p:nvPr/>
        </p:nvSpPr>
        <p:spPr>
          <a:xfrm>
            <a:off x="9394033" y="2903717"/>
            <a:ext cx="754210"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Size&lt;200MB</a:t>
            </a:r>
          </a:p>
        </p:txBody>
      </p:sp>
      <p:cxnSp>
        <p:nvCxnSpPr>
          <p:cNvPr id="195" name="Straight Arrow Connector 194">
            <a:extLst>
              <a:ext uri="{FF2B5EF4-FFF2-40B4-BE49-F238E27FC236}">
                <a16:creationId xmlns:a16="http://schemas.microsoft.com/office/drawing/2014/main" id="{313CED74-2165-478B-A807-4283C6C88D19}"/>
              </a:ext>
            </a:extLst>
          </p:cNvPr>
          <p:cNvCxnSpPr>
            <a:cxnSpLocks/>
          </p:cNvCxnSpPr>
          <p:nvPr/>
        </p:nvCxnSpPr>
        <p:spPr>
          <a:xfrm>
            <a:off x="9379028" y="3683861"/>
            <a:ext cx="749664"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7" name="TextBox 196">
            <a:extLst>
              <a:ext uri="{FF2B5EF4-FFF2-40B4-BE49-F238E27FC236}">
                <a16:creationId xmlns:a16="http://schemas.microsoft.com/office/drawing/2014/main" id="{C9CADE36-0331-4DFF-A024-003DDE6EB6E4}"/>
              </a:ext>
            </a:extLst>
          </p:cNvPr>
          <p:cNvSpPr txBox="1"/>
          <p:nvPr/>
        </p:nvSpPr>
        <p:spPr>
          <a:xfrm>
            <a:off x="9384025" y="3488146"/>
            <a:ext cx="754210"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Size&gt;200MB</a:t>
            </a:r>
          </a:p>
        </p:txBody>
      </p:sp>
      <p:sp>
        <p:nvSpPr>
          <p:cNvPr id="199" name="TextBox 198">
            <a:extLst>
              <a:ext uri="{FF2B5EF4-FFF2-40B4-BE49-F238E27FC236}">
                <a16:creationId xmlns:a16="http://schemas.microsoft.com/office/drawing/2014/main" id="{D9E03FBD-D488-4247-B25E-6D3E39CDABEB}"/>
              </a:ext>
            </a:extLst>
          </p:cNvPr>
          <p:cNvSpPr txBox="1"/>
          <p:nvPr/>
        </p:nvSpPr>
        <p:spPr>
          <a:xfrm>
            <a:off x="9409058" y="3743116"/>
            <a:ext cx="754210"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Multiple DBs</a:t>
            </a:r>
          </a:p>
        </p:txBody>
      </p:sp>
      <p:sp>
        <p:nvSpPr>
          <p:cNvPr id="206" name="Rectangle 205">
            <a:extLst>
              <a:ext uri="{FF2B5EF4-FFF2-40B4-BE49-F238E27FC236}">
                <a16:creationId xmlns:a16="http://schemas.microsoft.com/office/drawing/2014/main" id="{8FED3095-7356-452E-949A-6D9BB0198101}"/>
              </a:ext>
            </a:extLst>
          </p:cNvPr>
          <p:cNvSpPr/>
          <p:nvPr/>
        </p:nvSpPr>
        <p:spPr bwMode="auto">
          <a:xfrm>
            <a:off x="10177279" y="2731407"/>
            <a:ext cx="1737589" cy="653441"/>
          </a:xfrm>
          <a:prstGeom prst="rect">
            <a:avLst/>
          </a:prstGeom>
          <a:solidFill>
            <a:srgbClr val="8D8D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08" name="Picture 207" descr="Icon&#10;&#10;Description automatically generated">
            <a:extLst>
              <a:ext uri="{FF2B5EF4-FFF2-40B4-BE49-F238E27FC236}">
                <a16:creationId xmlns:a16="http://schemas.microsoft.com/office/drawing/2014/main" id="{C07E4F5C-14C7-4F61-882E-63DA2281D18E}"/>
              </a:ext>
            </a:extLst>
          </p:cNvPr>
          <p:cNvPicPr>
            <a:picLocks noChangeAspect="1"/>
          </p:cNvPicPr>
          <p:nvPr/>
        </p:nvPicPr>
        <p:blipFill>
          <a:blip r:embed="rId4"/>
          <a:stretch>
            <a:fillRect/>
          </a:stretch>
        </p:blipFill>
        <p:spPr>
          <a:xfrm>
            <a:off x="10214452" y="2806956"/>
            <a:ext cx="504019" cy="496382"/>
          </a:xfrm>
          <a:prstGeom prst="rect">
            <a:avLst/>
          </a:prstGeom>
        </p:spPr>
      </p:pic>
      <p:sp>
        <p:nvSpPr>
          <p:cNvPr id="210" name="TextBox 209">
            <a:extLst>
              <a:ext uri="{FF2B5EF4-FFF2-40B4-BE49-F238E27FC236}">
                <a16:creationId xmlns:a16="http://schemas.microsoft.com/office/drawing/2014/main" id="{447ED37C-D910-449F-B3F0-5E0C1DB24F7F}"/>
              </a:ext>
            </a:extLst>
          </p:cNvPr>
          <p:cNvSpPr txBox="1"/>
          <p:nvPr/>
        </p:nvSpPr>
        <p:spPr>
          <a:xfrm>
            <a:off x="10769193" y="2894243"/>
            <a:ext cx="124999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Deploy schema and migrate data</a:t>
            </a:r>
          </a:p>
        </p:txBody>
      </p:sp>
      <p:sp>
        <p:nvSpPr>
          <p:cNvPr id="213" name="Rectangle 212">
            <a:extLst>
              <a:ext uri="{FF2B5EF4-FFF2-40B4-BE49-F238E27FC236}">
                <a16:creationId xmlns:a16="http://schemas.microsoft.com/office/drawing/2014/main" id="{CF18A226-B993-4CEB-AFB0-E115966AC418}"/>
              </a:ext>
            </a:extLst>
          </p:cNvPr>
          <p:cNvSpPr/>
          <p:nvPr/>
        </p:nvSpPr>
        <p:spPr bwMode="auto">
          <a:xfrm>
            <a:off x="10163268" y="3407074"/>
            <a:ext cx="1737589" cy="653441"/>
          </a:xfrm>
          <a:prstGeom prst="rect">
            <a:avLst/>
          </a:prstGeom>
          <a:solidFill>
            <a:srgbClr val="8D8D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15" name="Picture 214" descr="Icon&#10;&#10;Description automatically generated">
            <a:extLst>
              <a:ext uri="{FF2B5EF4-FFF2-40B4-BE49-F238E27FC236}">
                <a16:creationId xmlns:a16="http://schemas.microsoft.com/office/drawing/2014/main" id="{AF28567D-C31F-4A96-AFB1-02EE7127F76F}"/>
              </a:ext>
            </a:extLst>
          </p:cNvPr>
          <p:cNvPicPr>
            <a:picLocks noChangeAspect="1"/>
          </p:cNvPicPr>
          <p:nvPr/>
        </p:nvPicPr>
        <p:blipFill>
          <a:blip r:embed="rId6"/>
          <a:stretch>
            <a:fillRect/>
          </a:stretch>
        </p:blipFill>
        <p:spPr>
          <a:xfrm>
            <a:off x="11206881" y="3487058"/>
            <a:ext cx="612446" cy="364458"/>
          </a:xfrm>
          <a:prstGeom prst="rect">
            <a:avLst/>
          </a:prstGeom>
        </p:spPr>
      </p:pic>
      <p:sp>
        <p:nvSpPr>
          <p:cNvPr id="217" name="TextBox 216">
            <a:extLst>
              <a:ext uri="{FF2B5EF4-FFF2-40B4-BE49-F238E27FC236}">
                <a16:creationId xmlns:a16="http://schemas.microsoft.com/office/drawing/2014/main" id="{5A11E0B0-DF61-4E08-A79F-5D9BF5AE825D}"/>
              </a:ext>
            </a:extLst>
          </p:cNvPr>
          <p:cNvSpPr txBox="1"/>
          <p:nvPr/>
        </p:nvSpPr>
        <p:spPr>
          <a:xfrm>
            <a:off x="11149532" y="3879283"/>
            <a:ext cx="86965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Migrate Data</a:t>
            </a:r>
          </a:p>
        </p:txBody>
      </p:sp>
      <p:pic>
        <p:nvPicPr>
          <p:cNvPr id="219" name="Picture 218" descr="Icon&#10;&#10;Description automatically generated">
            <a:extLst>
              <a:ext uri="{FF2B5EF4-FFF2-40B4-BE49-F238E27FC236}">
                <a16:creationId xmlns:a16="http://schemas.microsoft.com/office/drawing/2014/main" id="{22AE5506-75F6-41C4-9893-D81A9104AA2A}"/>
              </a:ext>
            </a:extLst>
          </p:cNvPr>
          <p:cNvPicPr>
            <a:picLocks noChangeAspect="1"/>
          </p:cNvPicPr>
          <p:nvPr/>
        </p:nvPicPr>
        <p:blipFill>
          <a:blip r:embed="rId4"/>
          <a:stretch>
            <a:fillRect/>
          </a:stretch>
        </p:blipFill>
        <p:spPr>
          <a:xfrm>
            <a:off x="10384264" y="3496374"/>
            <a:ext cx="436163" cy="429554"/>
          </a:xfrm>
          <a:prstGeom prst="rect">
            <a:avLst/>
          </a:prstGeom>
        </p:spPr>
      </p:pic>
      <p:sp>
        <p:nvSpPr>
          <p:cNvPr id="221" name="TextBox 220">
            <a:extLst>
              <a:ext uri="{FF2B5EF4-FFF2-40B4-BE49-F238E27FC236}">
                <a16:creationId xmlns:a16="http://schemas.microsoft.com/office/drawing/2014/main" id="{5F8C0AF4-756C-4BEE-9FA3-F4993E947B60}"/>
              </a:ext>
            </a:extLst>
          </p:cNvPr>
          <p:cNvSpPr txBox="1"/>
          <p:nvPr/>
        </p:nvSpPr>
        <p:spPr>
          <a:xfrm>
            <a:off x="10214452" y="3900088"/>
            <a:ext cx="90020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Deploy schema</a:t>
            </a:r>
          </a:p>
        </p:txBody>
      </p:sp>
      <p:cxnSp>
        <p:nvCxnSpPr>
          <p:cNvPr id="223" name="Straight Arrow Connector 222">
            <a:extLst>
              <a:ext uri="{FF2B5EF4-FFF2-40B4-BE49-F238E27FC236}">
                <a16:creationId xmlns:a16="http://schemas.microsoft.com/office/drawing/2014/main" id="{18AAA780-5F0F-4FA9-BEEF-15B60604B7A3}"/>
              </a:ext>
            </a:extLst>
          </p:cNvPr>
          <p:cNvCxnSpPr>
            <a:cxnSpLocks/>
          </p:cNvCxnSpPr>
          <p:nvPr/>
        </p:nvCxnSpPr>
        <p:spPr>
          <a:xfrm>
            <a:off x="10849878" y="3712430"/>
            <a:ext cx="353385"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181515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35808"/>
            <a:ext cx="4968296" cy="498598"/>
          </a:xfrm>
        </p:spPr>
        <p:txBody>
          <a:bodyPr/>
          <a:lstStyle/>
          <a:p>
            <a:r>
              <a:rPr lang="en-US" dirty="0"/>
              <a:t>Migrations using ADS</a:t>
            </a:r>
          </a:p>
        </p:txBody>
      </p:sp>
      <p:pic>
        <p:nvPicPr>
          <p:cNvPr id="4" name="Picture 3" descr="Icon&#10;&#10;Description automatically generated">
            <a:extLst>
              <a:ext uri="{FF2B5EF4-FFF2-40B4-BE49-F238E27FC236}">
                <a16:creationId xmlns:a16="http://schemas.microsoft.com/office/drawing/2014/main" id="{B214B4F0-A522-49F3-8A19-D04E63D86486}"/>
              </a:ext>
            </a:extLst>
          </p:cNvPr>
          <p:cNvPicPr>
            <a:picLocks noChangeAspect="1"/>
          </p:cNvPicPr>
          <p:nvPr/>
        </p:nvPicPr>
        <p:blipFill>
          <a:blip r:embed="rId3">
            <a:alphaModFix/>
          </a:blip>
          <a:stretch>
            <a:fillRect/>
          </a:stretch>
        </p:blipFill>
        <p:spPr>
          <a:xfrm>
            <a:off x="5719198" y="2413448"/>
            <a:ext cx="1838582" cy="1743318"/>
          </a:xfrm>
          <a:prstGeom prst="rect">
            <a:avLst/>
          </a:prstGeom>
          <a:solidFill>
            <a:schemeClr val="accent1"/>
          </a:solidFill>
        </p:spPr>
      </p:pic>
    </p:spTree>
    <p:extLst>
      <p:ext uri="{BB962C8B-B14F-4D97-AF65-F5344CB8AC3E}">
        <p14:creationId xmlns:p14="http://schemas.microsoft.com/office/powerpoint/2010/main" val="1721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BE20374E-1897-4DAB-8232-B6D8C06E1A66}"/>
              </a:ext>
            </a:extLst>
          </p:cNvPr>
          <p:cNvSpPr/>
          <p:nvPr/>
        </p:nvSpPr>
        <p:spPr bwMode="auto">
          <a:xfrm>
            <a:off x="0" y="1189608"/>
            <a:ext cx="7643674" cy="5477522"/>
          </a:xfrm>
          <a:prstGeom prst="roundRect">
            <a:avLst/>
          </a:prstGeom>
          <a:solidFill>
            <a:schemeClr val="bg1">
              <a:lumMod val="85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175" rtl="0" eaLnBrk="1" fontAlgn="base" latinLnBrk="0" hangingPunct="1">
              <a:lnSpc>
                <a:spcPct val="100000"/>
              </a:lnSpc>
              <a:spcBef>
                <a:spcPts val="600"/>
              </a:spcBef>
              <a:spcAft>
                <a:spcPts val="3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983646D-0255-47C2-895F-19F3A079ED95}"/>
              </a:ext>
            </a:extLst>
          </p:cNvPr>
          <p:cNvGrpSpPr/>
          <p:nvPr/>
        </p:nvGrpSpPr>
        <p:grpSpPr>
          <a:xfrm>
            <a:off x="512840" y="3145585"/>
            <a:ext cx="2064681" cy="818893"/>
            <a:chOff x="288329" y="2578079"/>
            <a:chExt cx="2372809" cy="1070924"/>
          </a:xfrm>
        </p:grpSpPr>
        <p:pic>
          <p:nvPicPr>
            <p:cNvPr id="5" name="Picture 4" descr="Icon&#10;&#10;Description automatically generated">
              <a:extLst>
                <a:ext uri="{FF2B5EF4-FFF2-40B4-BE49-F238E27FC236}">
                  <a16:creationId xmlns:a16="http://schemas.microsoft.com/office/drawing/2014/main" id="{4FCB4198-3325-4EA7-98DF-DFD0463C9D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2477" y="2596649"/>
              <a:ext cx="622734" cy="880533"/>
            </a:xfrm>
            <a:prstGeom prst="rect">
              <a:avLst/>
            </a:prstGeom>
          </p:spPr>
        </p:pic>
        <p:sp>
          <p:nvSpPr>
            <p:cNvPr id="6" name="Rectangle: Rounded Corners 5">
              <a:extLst>
                <a:ext uri="{FF2B5EF4-FFF2-40B4-BE49-F238E27FC236}">
                  <a16:creationId xmlns:a16="http://schemas.microsoft.com/office/drawing/2014/main" id="{6E99E118-5892-4106-BDEE-39909E5A46E6}"/>
                </a:ext>
              </a:extLst>
            </p:cNvPr>
            <p:cNvSpPr/>
            <p:nvPr/>
          </p:nvSpPr>
          <p:spPr>
            <a:xfrm>
              <a:off x="288329" y="2578079"/>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D46C05E-0FAB-4D28-9E72-DA6401BBC489}"/>
                </a:ext>
              </a:extLst>
            </p:cNvPr>
            <p:cNvSpPr txBox="1"/>
            <p:nvPr/>
          </p:nvSpPr>
          <p:spPr>
            <a:xfrm>
              <a:off x="1247748" y="2622626"/>
              <a:ext cx="1227545" cy="102637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lumMod val="75000"/>
                    </a:srgbClr>
                  </a:solidFill>
                  <a:effectLst/>
                  <a:uLnTx/>
                  <a:uFillTx/>
                  <a:latin typeface="Segoe UI"/>
                  <a:ea typeface="+mn-ea"/>
                  <a:cs typeface="+mn-cs"/>
                </a:rPr>
                <a:t>Source database backup file's location for full and log backups</a:t>
              </a:r>
              <a:endParaRPr kumimoji="0" lang="en-AU" sz="900" b="0" i="0" u="none" strike="noStrike" kern="1200" cap="none" spc="0" normalizeH="0" baseline="0" noProof="0">
                <a:ln>
                  <a:noFill/>
                </a:ln>
                <a:solidFill>
                  <a:srgbClr val="0078D7">
                    <a:lumMod val="75000"/>
                  </a:srgbClr>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30F565BB-A68B-4AAA-8257-F0DD99638DB6}"/>
              </a:ext>
            </a:extLst>
          </p:cNvPr>
          <p:cNvGrpSpPr/>
          <p:nvPr/>
        </p:nvGrpSpPr>
        <p:grpSpPr>
          <a:xfrm>
            <a:off x="161073" y="1534234"/>
            <a:ext cx="2950749" cy="4736226"/>
            <a:chOff x="161073" y="1534234"/>
            <a:chExt cx="2950749" cy="4736226"/>
          </a:xfrm>
        </p:grpSpPr>
        <p:sp>
          <p:nvSpPr>
            <p:cNvPr id="9" name="Rectangle: Rounded Corners 8">
              <a:extLst>
                <a:ext uri="{FF2B5EF4-FFF2-40B4-BE49-F238E27FC236}">
                  <a16:creationId xmlns:a16="http://schemas.microsoft.com/office/drawing/2014/main" id="{6E963C9F-560B-44CD-8053-93BE5FC7D7C1}"/>
                </a:ext>
              </a:extLst>
            </p:cNvPr>
            <p:cNvSpPr/>
            <p:nvPr/>
          </p:nvSpPr>
          <p:spPr>
            <a:xfrm>
              <a:off x="161073" y="1841643"/>
              <a:ext cx="2742474" cy="4428817"/>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pic>
          <p:nvPicPr>
            <p:cNvPr id="10" name="Picture 9" descr="A screenshot of a computer&#10;&#10;Description automatically generated with medium confidence">
              <a:extLst>
                <a:ext uri="{FF2B5EF4-FFF2-40B4-BE49-F238E27FC236}">
                  <a16:creationId xmlns:a16="http://schemas.microsoft.com/office/drawing/2014/main" id="{1D318F6E-D296-41D6-BA8A-A99666FFC7D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5969" y="1590254"/>
              <a:ext cx="279073" cy="215444"/>
            </a:xfrm>
            <a:prstGeom prst="rect">
              <a:avLst/>
            </a:prstGeom>
          </p:spPr>
        </p:pic>
        <p:sp>
          <p:nvSpPr>
            <p:cNvPr id="11" name="TextBox 10">
              <a:extLst>
                <a:ext uri="{FF2B5EF4-FFF2-40B4-BE49-F238E27FC236}">
                  <a16:creationId xmlns:a16="http://schemas.microsoft.com/office/drawing/2014/main" id="{4B7C7F53-8C24-4DBA-B684-AD4BE33EC53A}"/>
                </a:ext>
              </a:extLst>
            </p:cNvPr>
            <p:cNvSpPr txBox="1"/>
            <p:nvPr/>
          </p:nvSpPr>
          <p:spPr>
            <a:xfrm>
              <a:off x="626968" y="1534234"/>
              <a:ext cx="248485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83560">
                      <a:lumMod val="75000"/>
                    </a:srgbClr>
                  </a:solidFill>
                  <a:effectLst/>
                  <a:uLnTx/>
                  <a:uFillTx/>
                  <a:latin typeface="Segoe UI"/>
                  <a:ea typeface="+mn-ea"/>
                  <a:cs typeface="+mn-cs"/>
                </a:rPr>
                <a:t>On-Premises / Compete cloud (IaaS)</a:t>
              </a:r>
            </a:p>
          </p:txBody>
        </p:sp>
      </p:grpSp>
      <p:pic>
        <p:nvPicPr>
          <p:cNvPr id="12" name="Graphic 11">
            <a:extLst>
              <a:ext uri="{FF2B5EF4-FFF2-40B4-BE49-F238E27FC236}">
                <a16:creationId xmlns:a16="http://schemas.microsoft.com/office/drawing/2014/main" id="{A6775909-C790-46BE-B7B7-B3FE5BF2C6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2755" y="4687960"/>
            <a:ext cx="285422" cy="285422"/>
          </a:xfrm>
          <a:prstGeom prst="rect">
            <a:avLst/>
          </a:prstGeom>
        </p:spPr>
      </p:pic>
      <p:grpSp>
        <p:nvGrpSpPr>
          <p:cNvPr id="13" name="Group 12">
            <a:extLst>
              <a:ext uri="{FF2B5EF4-FFF2-40B4-BE49-F238E27FC236}">
                <a16:creationId xmlns:a16="http://schemas.microsoft.com/office/drawing/2014/main" id="{CBE3B994-4596-468D-A25C-4FAACB362A76}"/>
              </a:ext>
            </a:extLst>
          </p:cNvPr>
          <p:cNvGrpSpPr/>
          <p:nvPr/>
        </p:nvGrpSpPr>
        <p:grpSpPr>
          <a:xfrm>
            <a:off x="4740490" y="4321546"/>
            <a:ext cx="1086119" cy="1808674"/>
            <a:chOff x="6104072" y="4149133"/>
            <a:chExt cx="1190995" cy="2261915"/>
          </a:xfrm>
        </p:grpSpPr>
        <p:sp>
          <p:nvSpPr>
            <p:cNvPr id="14" name="Rectangle: Rounded Corners 13">
              <a:extLst>
                <a:ext uri="{FF2B5EF4-FFF2-40B4-BE49-F238E27FC236}">
                  <a16:creationId xmlns:a16="http://schemas.microsoft.com/office/drawing/2014/main" id="{1E6377A4-6EB9-4082-B78D-24F45773D852}"/>
                </a:ext>
              </a:extLst>
            </p:cNvPr>
            <p:cNvSpPr/>
            <p:nvPr/>
          </p:nvSpPr>
          <p:spPr>
            <a:xfrm>
              <a:off x="6104072" y="4149133"/>
              <a:ext cx="1151363" cy="2261915"/>
            </a:xfrm>
            <a:prstGeom prst="roundRect">
              <a:avLst/>
            </a:prstGeom>
            <a:noFill/>
            <a:ln w="28575"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pic>
          <p:nvPicPr>
            <p:cNvPr id="15" name="Picture 14" descr="Icon&#10;&#10;Description automatically generated">
              <a:extLst>
                <a:ext uri="{FF2B5EF4-FFF2-40B4-BE49-F238E27FC236}">
                  <a16:creationId xmlns:a16="http://schemas.microsoft.com/office/drawing/2014/main" id="{F74EE4C8-1B3B-4AF9-B0A3-9263D42EDF6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16523" y="4182706"/>
              <a:ext cx="717485" cy="717485"/>
            </a:xfrm>
            <a:prstGeom prst="rect">
              <a:avLst/>
            </a:prstGeom>
          </p:spPr>
        </p:pic>
        <p:sp>
          <p:nvSpPr>
            <p:cNvPr id="16" name="TextBox 15">
              <a:extLst>
                <a:ext uri="{FF2B5EF4-FFF2-40B4-BE49-F238E27FC236}">
                  <a16:creationId xmlns:a16="http://schemas.microsoft.com/office/drawing/2014/main" id="{07F17207-98D0-45C0-A5BB-319B2CBF9524}"/>
                </a:ext>
              </a:extLst>
            </p:cNvPr>
            <p:cNvSpPr txBox="1"/>
            <p:nvPr/>
          </p:nvSpPr>
          <p:spPr>
            <a:xfrm>
              <a:off x="6143704" y="5214028"/>
              <a:ext cx="1151363" cy="1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lumMod val="75000"/>
                    </a:srgbClr>
                  </a:solidFill>
                  <a:effectLst/>
                  <a:uLnTx/>
                  <a:uFillTx/>
                  <a:latin typeface="Segoe UI"/>
                  <a:ea typeface="+mn-ea"/>
                  <a:cs typeface="+mn-cs"/>
                </a:rPr>
                <a:t>Blob storage container where backup files will be uploaded</a:t>
              </a:r>
              <a:endParaRPr kumimoji="0" lang="en-AU" sz="900" b="0" i="0" u="none" strike="noStrike" kern="1200" cap="none" spc="0" normalizeH="0" baseline="0" noProof="0" dirty="0">
                <a:ln>
                  <a:noFill/>
                </a:ln>
                <a:solidFill>
                  <a:srgbClr val="0078D7">
                    <a:lumMod val="75000"/>
                  </a:srgbClr>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313680FE-73B3-4BD5-807C-19909D213E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64414" y="4205331"/>
              <a:ext cx="292417" cy="292417"/>
            </a:xfrm>
            <a:prstGeom prst="rect">
              <a:avLst/>
            </a:prstGeom>
          </p:spPr>
        </p:pic>
      </p:grpSp>
      <p:grpSp>
        <p:nvGrpSpPr>
          <p:cNvPr id="18" name="Group 17">
            <a:extLst>
              <a:ext uri="{FF2B5EF4-FFF2-40B4-BE49-F238E27FC236}">
                <a16:creationId xmlns:a16="http://schemas.microsoft.com/office/drawing/2014/main" id="{859D9517-CDF7-4BCA-B643-469445F11BE3}"/>
              </a:ext>
            </a:extLst>
          </p:cNvPr>
          <p:cNvGrpSpPr/>
          <p:nvPr/>
        </p:nvGrpSpPr>
        <p:grpSpPr>
          <a:xfrm>
            <a:off x="6247705" y="2275344"/>
            <a:ext cx="1140195" cy="1913572"/>
            <a:chOff x="8500743" y="875300"/>
            <a:chExt cx="1416528" cy="2339568"/>
          </a:xfrm>
        </p:grpSpPr>
        <p:pic>
          <p:nvPicPr>
            <p:cNvPr id="19" name="Graphic 18">
              <a:extLst>
                <a:ext uri="{FF2B5EF4-FFF2-40B4-BE49-F238E27FC236}">
                  <a16:creationId xmlns:a16="http://schemas.microsoft.com/office/drawing/2014/main" id="{872B2878-9B22-4F69-A2C8-A9BA6BBC21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45211" y="958152"/>
              <a:ext cx="665259" cy="665259"/>
            </a:xfrm>
            <a:prstGeom prst="rect">
              <a:avLst/>
            </a:prstGeom>
          </p:spPr>
        </p:pic>
        <p:pic>
          <p:nvPicPr>
            <p:cNvPr id="20" name="Graphic 19">
              <a:extLst>
                <a:ext uri="{FF2B5EF4-FFF2-40B4-BE49-F238E27FC236}">
                  <a16:creationId xmlns:a16="http://schemas.microsoft.com/office/drawing/2014/main" id="{DFAFFC68-539C-4A4C-97F4-96E4E8A4B9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09567" y="1687290"/>
              <a:ext cx="665259" cy="665259"/>
            </a:xfrm>
            <a:prstGeom prst="rect">
              <a:avLst/>
            </a:prstGeom>
          </p:spPr>
        </p:pic>
        <p:sp>
          <p:nvSpPr>
            <p:cNvPr id="21" name="Rectangle: Rounded Corners 20">
              <a:extLst>
                <a:ext uri="{FF2B5EF4-FFF2-40B4-BE49-F238E27FC236}">
                  <a16:creationId xmlns:a16="http://schemas.microsoft.com/office/drawing/2014/main" id="{A01ACC45-3839-4DBF-B4DD-86A2E8E40639}"/>
                </a:ext>
              </a:extLst>
            </p:cNvPr>
            <p:cNvSpPr/>
            <p:nvPr/>
          </p:nvSpPr>
          <p:spPr>
            <a:xfrm>
              <a:off x="8546839" y="875300"/>
              <a:ext cx="1254945" cy="2339568"/>
            </a:xfrm>
            <a:prstGeom prst="roundRect">
              <a:avLst/>
            </a:prstGeom>
            <a:noFill/>
            <a:ln w="28575"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36B85CC-246D-4D36-A1DB-694BC4CFF032}"/>
                </a:ext>
              </a:extLst>
            </p:cNvPr>
            <p:cNvSpPr txBox="1"/>
            <p:nvPr/>
          </p:nvSpPr>
          <p:spPr>
            <a:xfrm>
              <a:off x="8500743" y="2344909"/>
              <a:ext cx="1416528" cy="678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Segoe UI"/>
                  <a:ea typeface="+mn-ea"/>
                  <a:cs typeface="+mn-cs"/>
                </a:rPr>
                <a:t>Target: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183560">
                      <a:lumMod val="75000"/>
                    </a:srgbClr>
                  </a:solidFill>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183560">
                      <a:lumMod val="75000"/>
                    </a:srgbClr>
                  </a:solidFill>
                  <a:effectLst/>
                  <a:uLnTx/>
                  <a:uFillTx/>
                  <a:latin typeface="Segoe UI"/>
                  <a:ea typeface="+mn-ea"/>
                  <a:cs typeface="+mn-cs"/>
                </a:rPr>
                <a:t>SQL Server on Azure VM</a:t>
              </a:r>
            </a:p>
          </p:txBody>
        </p:sp>
        <p:pic>
          <p:nvPicPr>
            <p:cNvPr id="23" name="Graphic 22">
              <a:extLst>
                <a:ext uri="{FF2B5EF4-FFF2-40B4-BE49-F238E27FC236}">
                  <a16:creationId xmlns:a16="http://schemas.microsoft.com/office/drawing/2014/main" id="{68B36E89-4103-428B-A234-F6D3D63D52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5766" y="931633"/>
              <a:ext cx="292417" cy="292417"/>
            </a:xfrm>
            <a:prstGeom prst="rect">
              <a:avLst/>
            </a:prstGeom>
          </p:spPr>
        </p:pic>
      </p:grpSp>
      <p:grpSp>
        <p:nvGrpSpPr>
          <p:cNvPr id="24" name="Group 23">
            <a:extLst>
              <a:ext uri="{FF2B5EF4-FFF2-40B4-BE49-F238E27FC236}">
                <a16:creationId xmlns:a16="http://schemas.microsoft.com/office/drawing/2014/main" id="{C92F0F1D-A649-4D04-A582-E712B44FE298}"/>
              </a:ext>
            </a:extLst>
          </p:cNvPr>
          <p:cNvGrpSpPr/>
          <p:nvPr/>
        </p:nvGrpSpPr>
        <p:grpSpPr>
          <a:xfrm>
            <a:off x="6198283" y="5812145"/>
            <a:ext cx="1040353" cy="461665"/>
            <a:chOff x="9850763" y="5515054"/>
            <a:chExt cx="1744254" cy="789189"/>
          </a:xfrm>
        </p:grpSpPr>
        <p:pic>
          <p:nvPicPr>
            <p:cNvPr id="25" name="Graphic 24">
              <a:extLst>
                <a:ext uri="{FF2B5EF4-FFF2-40B4-BE49-F238E27FC236}">
                  <a16:creationId xmlns:a16="http://schemas.microsoft.com/office/drawing/2014/main" id="{43E5268C-FC2F-457C-A82A-2C7CDFFF26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50763" y="5627585"/>
              <a:ext cx="282062" cy="282063"/>
            </a:xfrm>
            <a:prstGeom prst="rect">
              <a:avLst/>
            </a:prstGeom>
          </p:spPr>
        </p:pic>
        <p:sp>
          <p:nvSpPr>
            <p:cNvPr id="26" name="TextBox 25">
              <a:extLst>
                <a:ext uri="{FF2B5EF4-FFF2-40B4-BE49-F238E27FC236}">
                  <a16:creationId xmlns:a16="http://schemas.microsoft.com/office/drawing/2014/main" id="{0F9F8D64-5C99-4D40-9B79-935A78EA5D49}"/>
                </a:ext>
              </a:extLst>
            </p:cNvPr>
            <p:cNvSpPr txBox="1"/>
            <p:nvPr/>
          </p:nvSpPr>
          <p:spPr>
            <a:xfrm>
              <a:off x="10061879" y="5515054"/>
              <a:ext cx="1533138" cy="7891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85BC0">
                      <a:lumMod val="75000"/>
                    </a:srgbClr>
                  </a:solidFill>
                  <a:effectLst/>
                  <a:uLnTx/>
                  <a:uFillTx/>
                  <a:latin typeface="Segoe UI"/>
                  <a:ea typeface="+mn-ea"/>
                  <a:cs typeface="+mn-cs"/>
                </a:rPr>
                <a:t>Azure resource managed by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85BC0">
                    <a:lumMod val="75000"/>
                  </a:srgbClr>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48911AAE-926A-465B-92A1-10D1D3CC92F1}"/>
              </a:ext>
            </a:extLst>
          </p:cNvPr>
          <p:cNvSpPr txBox="1"/>
          <p:nvPr/>
        </p:nvSpPr>
        <p:spPr>
          <a:xfrm>
            <a:off x="2922421" y="4973382"/>
            <a:ext cx="11768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7">
                    <a:lumMod val="75000"/>
                  </a:srgbClr>
                </a:solidFill>
                <a:effectLst/>
                <a:uLnTx/>
                <a:uFillTx/>
                <a:latin typeface="Segoe UI"/>
                <a:ea typeface="+mn-ea"/>
                <a:cs typeface="+mn-cs"/>
              </a:rPr>
              <a:t>DMS leverages SHIR to upload backup files to Azure storage after validation</a:t>
            </a:r>
            <a:endParaRPr kumimoji="0" lang="en-AU" sz="800" b="0" i="0" u="none" strike="noStrike" kern="1200" cap="none" spc="0" normalizeH="0" baseline="0" noProof="0">
              <a:ln>
                <a:noFill/>
              </a:ln>
              <a:solidFill>
                <a:srgbClr val="0078D7">
                  <a:lumMod val="75000"/>
                </a:srgbClr>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F22E06AA-B4FB-43C0-B1BD-B6F47CD07AA4}"/>
              </a:ext>
            </a:extLst>
          </p:cNvPr>
          <p:cNvSpPr txBox="1"/>
          <p:nvPr/>
        </p:nvSpPr>
        <p:spPr>
          <a:xfrm>
            <a:off x="6434649" y="5233965"/>
            <a:ext cx="62580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lumMod val="75000"/>
                  </a:srgbClr>
                </a:solidFill>
                <a:effectLst/>
                <a:uLnTx/>
                <a:uFillTx/>
                <a:latin typeface="Segoe UI"/>
                <a:ea typeface="+mn-ea"/>
                <a:cs typeface="+mn-cs"/>
              </a:rPr>
              <a:t>DMS restores backups</a:t>
            </a:r>
            <a:endParaRPr kumimoji="0" lang="en-AU" sz="900" b="0" i="0" u="none" strike="noStrike" kern="1200" cap="none" spc="0" normalizeH="0" baseline="0" noProof="0">
              <a:ln>
                <a:noFill/>
              </a:ln>
              <a:solidFill>
                <a:srgbClr val="0078D7">
                  <a:lumMod val="75000"/>
                </a:srgbClr>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89899EEF-9BE0-4A1A-9D12-82B2201230D7}"/>
              </a:ext>
            </a:extLst>
          </p:cNvPr>
          <p:cNvSpPr txBox="1"/>
          <p:nvPr/>
        </p:nvSpPr>
        <p:spPr>
          <a:xfrm>
            <a:off x="5011758" y="2310811"/>
            <a:ext cx="87575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83560">
                    <a:lumMod val="75000"/>
                  </a:srgbClr>
                </a:solidFill>
                <a:effectLst/>
                <a:uLnTx/>
                <a:uFillTx/>
                <a:latin typeface="Segoe UI"/>
                <a:ea typeface="+mn-ea"/>
                <a:cs typeface="+mn-cs"/>
              </a:rPr>
              <a:t>DMS service is associated with Self-Hosted Integration Runtime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183560">
                    <a:lumMod val="75000"/>
                  </a:srgbClr>
                </a:solidFill>
                <a:effectLst/>
                <a:uLnTx/>
                <a:uFillTx/>
                <a:latin typeface="Segoe UI"/>
                <a:ea typeface="+mn-ea"/>
                <a:cs typeface="+mn-cs"/>
              </a:rPr>
              <a:t>Get auth keys for registration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183560">
                    <a:lumMod val="75000"/>
                  </a:srgbClr>
                </a:solidFill>
                <a:effectLst/>
                <a:uLnTx/>
                <a:uFillTx/>
                <a:latin typeface="Segoe UI"/>
                <a:ea typeface="+mn-ea"/>
                <a:cs typeface="+mn-cs"/>
              </a:rPr>
              <a:t>Check SHIR online status</a:t>
            </a:r>
            <a:endParaRPr kumimoji="0" lang="en-AU" sz="800" b="0" i="0" u="none" strike="noStrike" kern="1200" cap="none" spc="0" normalizeH="0" baseline="0" noProof="0" dirty="0">
              <a:ln>
                <a:noFill/>
              </a:ln>
              <a:solidFill>
                <a:srgbClr val="0078D7">
                  <a:lumMod val="75000"/>
                </a:srgbClr>
              </a:solidFill>
              <a:effectLst/>
              <a:uLnTx/>
              <a:uFillTx/>
              <a:latin typeface="Segoe UI"/>
              <a:ea typeface="+mn-ea"/>
              <a:cs typeface="+mn-cs"/>
            </a:endParaRPr>
          </a:p>
        </p:txBody>
      </p:sp>
      <p:pic>
        <p:nvPicPr>
          <p:cNvPr id="30" name="Graphic 29">
            <a:extLst>
              <a:ext uri="{FF2B5EF4-FFF2-40B4-BE49-F238E27FC236}">
                <a16:creationId xmlns:a16="http://schemas.microsoft.com/office/drawing/2014/main" id="{B27FDAF8-CEF9-4E71-9594-3C47020487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4101" y="2259811"/>
            <a:ext cx="181000" cy="245847"/>
          </a:xfrm>
          <a:prstGeom prst="rect">
            <a:avLst/>
          </a:prstGeom>
        </p:spPr>
      </p:pic>
      <p:grpSp>
        <p:nvGrpSpPr>
          <p:cNvPr id="31" name="Group 30">
            <a:extLst>
              <a:ext uri="{FF2B5EF4-FFF2-40B4-BE49-F238E27FC236}">
                <a16:creationId xmlns:a16="http://schemas.microsoft.com/office/drawing/2014/main" id="{105FD474-A781-49F5-BCA7-FD4B3BA26338}"/>
              </a:ext>
            </a:extLst>
          </p:cNvPr>
          <p:cNvGrpSpPr/>
          <p:nvPr/>
        </p:nvGrpSpPr>
        <p:grpSpPr>
          <a:xfrm>
            <a:off x="4262071" y="2247421"/>
            <a:ext cx="1815604" cy="1868112"/>
            <a:chOff x="4262071" y="2247421"/>
            <a:chExt cx="1815604" cy="1868112"/>
          </a:xfrm>
        </p:grpSpPr>
        <p:sp>
          <p:nvSpPr>
            <p:cNvPr id="32" name="Rectangle: Rounded Corners 31">
              <a:extLst>
                <a:ext uri="{FF2B5EF4-FFF2-40B4-BE49-F238E27FC236}">
                  <a16:creationId xmlns:a16="http://schemas.microsoft.com/office/drawing/2014/main" id="{B6DE3F87-65EE-4F78-AC9E-967C1260E0AB}"/>
                </a:ext>
              </a:extLst>
            </p:cNvPr>
            <p:cNvSpPr/>
            <p:nvPr/>
          </p:nvSpPr>
          <p:spPr>
            <a:xfrm>
              <a:off x="4262071" y="2247421"/>
              <a:ext cx="1815604" cy="1868112"/>
            </a:xfrm>
            <a:prstGeom prst="roundRect">
              <a:avLst/>
            </a:prstGeom>
            <a:noFill/>
            <a:ln w="28575"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5823B167-021D-4AFB-AB61-447B94A6A2CD}"/>
                </a:ext>
              </a:extLst>
            </p:cNvPr>
            <p:cNvSpPr txBox="1"/>
            <p:nvPr/>
          </p:nvSpPr>
          <p:spPr>
            <a:xfrm>
              <a:off x="4271630" y="3158123"/>
              <a:ext cx="9899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050"/>
                  </a:solidFill>
                  <a:effectLst/>
                  <a:uLnTx/>
                  <a:uFillTx/>
                  <a:latin typeface="Segoe UI"/>
                  <a:ea typeface="+mn-ea"/>
                  <a:cs typeface="+mn-cs"/>
                </a:rPr>
                <a:t>DMS: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lumMod val="75000"/>
                    </a:srgbClr>
                  </a:solidFill>
                  <a:effectLst/>
                  <a:uLnTx/>
                  <a:uFillTx/>
                  <a:latin typeface="Segoe UI"/>
                  <a:ea typeface="+mn-ea"/>
                  <a:cs typeface="+mn-cs"/>
                </a:rPr>
                <a:t>Orchestrates migration activities</a:t>
              </a:r>
              <a:endParaRPr kumimoji="0" lang="en-AU" sz="900" b="0" i="0" u="none" strike="noStrike" kern="1200" cap="none" spc="0" normalizeH="0" baseline="0" noProof="0">
                <a:ln>
                  <a:noFill/>
                </a:ln>
                <a:solidFill>
                  <a:srgbClr val="0078D7">
                    <a:lumMod val="75000"/>
                  </a:srgbClr>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34977194-70B0-4544-88BC-3890044FB6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8933" y="2560137"/>
              <a:ext cx="447326" cy="607591"/>
            </a:xfrm>
            <a:prstGeom prst="rect">
              <a:avLst/>
            </a:prstGeom>
          </p:spPr>
        </p:pic>
      </p:grpSp>
      <p:grpSp>
        <p:nvGrpSpPr>
          <p:cNvPr id="35" name="Group 34">
            <a:extLst>
              <a:ext uri="{FF2B5EF4-FFF2-40B4-BE49-F238E27FC236}">
                <a16:creationId xmlns:a16="http://schemas.microsoft.com/office/drawing/2014/main" id="{D466CF47-91EA-4C5E-B2EE-4C48AB02E085}"/>
              </a:ext>
            </a:extLst>
          </p:cNvPr>
          <p:cNvGrpSpPr/>
          <p:nvPr/>
        </p:nvGrpSpPr>
        <p:grpSpPr>
          <a:xfrm>
            <a:off x="500108" y="2066022"/>
            <a:ext cx="2002316" cy="958914"/>
            <a:chOff x="500108" y="2066022"/>
            <a:chExt cx="2002316" cy="856601"/>
          </a:xfrm>
        </p:grpSpPr>
        <p:sp>
          <p:nvSpPr>
            <p:cNvPr id="37" name="TextBox 36">
              <a:extLst>
                <a:ext uri="{FF2B5EF4-FFF2-40B4-BE49-F238E27FC236}">
                  <a16:creationId xmlns:a16="http://schemas.microsoft.com/office/drawing/2014/main" id="{5B4F6D56-5397-4EB2-91F2-BAE8311F7AE4}"/>
                </a:ext>
              </a:extLst>
            </p:cNvPr>
            <p:cNvSpPr txBox="1"/>
            <p:nvPr/>
          </p:nvSpPr>
          <p:spPr>
            <a:xfrm>
              <a:off x="604538" y="2067941"/>
              <a:ext cx="1192173"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lumMod val="75000"/>
                    </a:srgbClr>
                  </a:solidFill>
                  <a:effectLst/>
                  <a:uLnTx/>
                  <a:uFillTx/>
                  <a:latin typeface="Segoe UI"/>
                  <a:ea typeface="+mn-ea"/>
                  <a:cs typeface="+mn-cs"/>
                </a:rPr>
                <a:t>Source SQL Server database (2008 and above, any edition, Windows/Linux)</a:t>
              </a:r>
              <a:endParaRPr kumimoji="0" lang="en-AU" sz="900" b="0" i="0" u="none" strike="noStrike" kern="1200" cap="none" spc="0" normalizeH="0" baseline="0" noProof="0" dirty="0">
                <a:ln>
                  <a:noFill/>
                </a:ln>
                <a:solidFill>
                  <a:srgbClr val="0078D7">
                    <a:lumMod val="75000"/>
                  </a:srgbClr>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BED15143-5BC3-4AF7-B244-ED6B54EA5403}"/>
                </a:ext>
              </a:extLst>
            </p:cNvPr>
            <p:cNvSpPr/>
            <p:nvPr/>
          </p:nvSpPr>
          <p:spPr>
            <a:xfrm>
              <a:off x="500108" y="2066022"/>
              <a:ext cx="2002316" cy="856601"/>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0A3E5571-014D-467C-BE7F-AA4EFB57B6BE}"/>
                </a:ext>
              </a:extLst>
            </p:cNvPr>
            <p:cNvPicPr>
              <a:picLocks noChangeAspect="1"/>
            </p:cNvPicPr>
            <p:nvPr/>
          </p:nvPicPr>
          <p:blipFill>
            <a:blip r:embed="rId16"/>
            <a:stretch>
              <a:fillRect/>
            </a:stretch>
          </p:blipFill>
          <p:spPr>
            <a:xfrm>
              <a:off x="1932393" y="2148148"/>
              <a:ext cx="352663" cy="542558"/>
            </a:xfrm>
            <a:prstGeom prst="rect">
              <a:avLst/>
            </a:prstGeom>
            <a:solidFill>
              <a:schemeClr val="bg2"/>
            </a:solidFill>
          </p:spPr>
        </p:pic>
        <p:pic>
          <p:nvPicPr>
            <p:cNvPr id="36" name="Picture 35" descr="A picture containing text, ax, vector graphics, clipart&#10;&#10;Description automatically generated">
              <a:extLst>
                <a:ext uri="{FF2B5EF4-FFF2-40B4-BE49-F238E27FC236}">
                  <a16:creationId xmlns:a16="http://schemas.microsoft.com/office/drawing/2014/main" id="{01F4912F-5DAF-49C1-BA9D-793149F2FF3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1712090" y="2551748"/>
              <a:ext cx="506518" cy="328697"/>
            </a:xfrm>
            <a:prstGeom prst="rect">
              <a:avLst/>
            </a:prstGeom>
          </p:spPr>
        </p:pic>
      </p:grpSp>
      <p:grpSp>
        <p:nvGrpSpPr>
          <p:cNvPr id="40" name="Group 39">
            <a:extLst>
              <a:ext uri="{FF2B5EF4-FFF2-40B4-BE49-F238E27FC236}">
                <a16:creationId xmlns:a16="http://schemas.microsoft.com/office/drawing/2014/main" id="{6DA8BAC4-17E2-41EA-B2E4-6B6F7B549A09}"/>
              </a:ext>
            </a:extLst>
          </p:cNvPr>
          <p:cNvGrpSpPr/>
          <p:nvPr/>
        </p:nvGrpSpPr>
        <p:grpSpPr>
          <a:xfrm>
            <a:off x="505046" y="4124773"/>
            <a:ext cx="2058652" cy="789697"/>
            <a:chOff x="621345" y="3159747"/>
            <a:chExt cx="2867892" cy="1050299"/>
          </a:xfrm>
        </p:grpSpPr>
        <p:pic>
          <p:nvPicPr>
            <p:cNvPr id="41" name="Picture 40">
              <a:extLst>
                <a:ext uri="{FF2B5EF4-FFF2-40B4-BE49-F238E27FC236}">
                  <a16:creationId xmlns:a16="http://schemas.microsoft.com/office/drawing/2014/main" id="{0A6D1DA0-F1EF-4CD4-8990-2398695AD795}"/>
                </a:ext>
              </a:extLst>
            </p:cNvPr>
            <p:cNvPicPr>
              <a:picLocks noChangeAspect="1"/>
            </p:cNvPicPr>
            <p:nvPr/>
          </p:nvPicPr>
          <p:blipFill>
            <a:blip r:embed="rId19"/>
            <a:stretch>
              <a:fillRect/>
            </a:stretch>
          </p:blipFill>
          <p:spPr>
            <a:xfrm>
              <a:off x="1307098" y="3210531"/>
              <a:ext cx="702692" cy="793518"/>
            </a:xfrm>
            <a:prstGeom prst="rect">
              <a:avLst/>
            </a:prstGeom>
          </p:spPr>
        </p:pic>
        <p:sp>
          <p:nvSpPr>
            <p:cNvPr id="42" name="TextBox 41">
              <a:extLst>
                <a:ext uri="{FF2B5EF4-FFF2-40B4-BE49-F238E27FC236}">
                  <a16:creationId xmlns:a16="http://schemas.microsoft.com/office/drawing/2014/main" id="{027D714D-C369-405F-90F9-A8A5952BC98F}"/>
                </a:ext>
              </a:extLst>
            </p:cNvPr>
            <p:cNvSpPr txBox="1"/>
            <p:nvPr/>
          </p:nvSpPr>
          <p:spPr>
            <a:xfrm>
              <a:off x="1994602" y="3303013"/>
              <a:ext cx="1258618" cy="795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050"/>
                  </a:solidFill>
                  <a:effectLst/>
                  <a:uLnTx/>
                  <a:uFillTx/>
                  <a:latin typeface="Segoe UI"/>
                  <a:ea typeface="+mn-ea"/>
                  <a:cs typeface="+mn-cs"/>
                </a:rPr>
                <a:t>Self-hosted Integration Runtime</a:t>
              </a:r>
            </a:p>
          </p:txBody>
        </p:sp>
        <p:pic>
          <p:nvPicPr>
            <p:cNvPr id="43" name="Picture 42">
              <a:extLst>
                <a:ext uri="{FF2B5EF4-FFF2-40B4-BE49-F238E27FC236}">
                  <a16:creationId xmlns:a16="http://schemas.microsoft.com/office/drawing/2014/main" id="{24EF879A-7A61-4FFD-ACFD-58CCBC745DA0}"/>
                </a:ext>
              </a:extLst>
            </p:cNvPr>
            <p:cNvPicPr>
              <a:picLocks noChangeAspect="1"/>
            </p:cNvPicPr>
            <p:nvPr/>
          </p:nvPicPr>
          <p:blipFill>
            <a:blip r:embed="rId16"/>
            <a:stretch>
              <a:fillRect/>
            </a:stretch>
          </p:blipFill>
          <p:spPr>
            <a:xfrm>
              <a:off x="770919" y="3245057"/>
              <a:ext cx="533691" cy="821063"/>
            </a:xfrm>
            <a:prstGeom prst="rect">
              <a:avLst/>
            </a:prstGeom>
            <a:solidFill>
              <a:schemeClr val="bg2"/>
            </a:solidFill>
          </p:spPr>
        </p:pic>
        <p:sp>
          <p:nvSpPr>
            <p:cNvPr id="44" name="Rectangle: Rounded Corners 43">
              <a:extLst>
                <a:ext uri="{FF2B5EF4-FFF2-40B4-BE49-F238E27FC236}">
                  <a16:creationId xmlns:a16="http://schemas.microsoft.com/office/drawing/2014/main" id="{006DB1D4-FEA8-4C3F-8665-1A50CBAF1494}"/>
                </a:ext>
              </a:extLst>
            </p:cNvPr>
            <p:cNvSpPr/>
            <p:nvPr/>
          </p:nvSpPr>
          <p:spPr>
            <a:xfrm>
              <a:off x="621345" y="3159747"/>
              <a:ext cx="2867892" cy="1050299"/>
            </a:xfrm>
            <a:prstGeom prst="roundRect">
              <a:avLst/>
            </a:prstGeom>
            <a:noFill/>
            <a:ln w="28575"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C5DFE16F-27F6-4CDD-BD78-62DD2FEF3222}"/>
              </a:ext>
            </a:extLst>
          </p:cNvPr>
          <p:cNvGrpSpPr/>
          <p:nvPr/>
        </p:nvGrpSpPr>
        <p:grpSpPr>
          <a:xfrm>
            <a:off x="432460" y="5114230"/>
            <a:ext cx="2203823" cy="812476"/>
            <a:chOff x="621345" y="4469646"/>
            <a:chExt cx="2867892" cy="884934"/>
          </a:xfrm>
        </p:grpSpPr>
        <p:grpSp>
          <p:nvGrpSpPr>
            <p:cNvPr id="46" name="Group 45">
              <a:extLst>
                <a:ext uri="{FF2B5EF4-FFF2-40B4-BE49-F238E27FC236}">
                  <a16:creationId xmlns:a16="http://schemas.microsoft.com/office/drawing/2014/main" id="{0E61CFFA-8069-473D-9A4D-BD4495E495E3}"/>
                </a:ext>
              </a:extLst>
            </p:cNvPr>
            <p:cNvGrpSpPr/>
            <p:nvPr/>
          </p:nvGrpSpPr>
          <p:grpSpPr>
            <a:xfrm>
              <a:off x="747893" y="4549881"/>
              <a:ext cx="684436" cy="613041"/>
              <a:chOff x="4348610" y="4325666"/>
              <a:chExt cx="1634541" cy="1394469"/>
            </a:xfrm>
          </p:grpSpPr>
          <p:pic>
            <p:nvPicPr>
              <p:cNvPr id="49" name="Picture 48" descr="A black rectangle with a white background&#10;&#10;Description automatically generated with low confidence">
                <a:extLst>
                  <a:ext uri="{FF2B5EF4-FFF2-40B4-BE49-F238E27FC236}">
                    <a16:creationId xmlns:a16="http://schemas.microsoft.com/office/drawing/2014/main" id="{09006A17-6A7D-4A47-B7B1-5714DC9CC2D9}"/>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348610" y="4325666"/>
                <a:ext cx="1634541" cy="1394469"/>
              </a:xfrm>
              <a:prstGeom prst="rect">
                <a:avLst/>
              </a:prstGeom>
            </p:spPr>
          </p:pic>
          <p:pic>
            <p:nvPicPr>
              <p:cNvPr id="50" name="Picture 49" descr="Graphical user interface, application&#10;&#10;Description automatically generated">
                <a:extLst>
                  <a:ext uri="{FF2B5EF4-FFF2-40B4-BE49-F238E27FC236}">
                    <a16:creationId xmlns:a16="http://schemas.microsoft.com/office/drawing/2014/main" id="{51DC1D07-846D-4F14-809A-FB57E1020C3D}"/>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563736" y="4419783"/>
                <a:ext cx="1136863" cy="711345"/>
              </a:xfrm>
              <a:prstGeom prst="rect">
                <a:avLst/>
              </a:prstGeom>
            </p:spPr>
          </p:pic>
        </p:grpSp>
        <p:sp>
          <p:nvSpPr>
            <p:cNvPr id="47" name="TextBox 46">
              <a:extLst>
                <a:ext uri="{FF2B5EF4-FFF2-40B4-BE49-F238E27FC236}">
                  <a16:creationId xmlns:a16="http://schemas.microsoft.com/office/drawing/2014/main" id="{5F961E19-3341-4C77-B31F-8E47DEE6C809}"/>
                </a:ext>
              </a:extLst>
            </p:cNvPr>
            <p:cNvSpPr txBox="1"/>
            <p:nvPr/>
          </p:nvSpPr>
          <p:spPr>
            <a:xfrm>
              <a:off x="1681920" y="4577025"/>
              <a:ext cx="1604325" cy="5531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B050"/>
                  </a:solidFill>
                  <a:effectLst/>
                  <a:uLnTx/>
                  <a:uFillTx/>
                  <a:latin typeface="Segoe UI"/>
                  <a:ea typeface="+mn-ea"/>
                  <a:cs typeface="+mn-cs"/>
                </a:rPr>
                <a:t>ADS Insiders and the extension “Azure SQL Migration”</a:t>
              </a:r>
            </a:p>
          </p:txBody>
        </p:sp>
        <p:sp>
          <p:nvSpPr>
            <p:cNvPr id="48" name="Rectangle: Rounded Corners 47">
              <a:extLst>
                <a:ext uri="{FF2B5EF4-FFF2-40B4-BE49-F238E27FC236}">
                  <a16:creationId xmlns:a16="http://schemas.microsoft.com/office/drawing/2014/main" id="{870EBE6F-E1D9-48C0-8CBA-BD914686D302}"/>
                </a:ext>
              </a:extLst>
            </p:cNvPr>
            <p:cNvSpPr/>
            <p:nvPr/>
          </p:nvSpPr>
          <p:spPr>
            <a:xfrm>
              <a:off x="621345" y="4469646"/>
              <a:ext cx="2867892" cy="884934"/>
            </a:xfrm>
            <a:prstGeom prst="roundRect">
              <a:avLst/>
            </a:prstGeom>
            <a:noFill/>
            <a:ln w="28575"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8C312301-7EFC-41E7-B824-4A324DD6BA37}"/>
              </a:ext>
            </a:extLst>
          </p:cNvPr>
          <p:cNvCxnSpPr>
            <a:cxnSpLocks/>
          </p:cNvCxnSpPr>
          <p:nvPr/>
        </p:nvCxnSpPr>
        <p:spPr>
          <a:xfrm>
            <a:off x="2563698" y="4641508"/>
            <a:ext cx="21490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37B5D93-75B2-402D-A639-FC978D51E445}"/>
              </a:ext>
            </a:extLst>
          </p:cNvPr>
          <p:cNvCxnSpPr>
            <a:cxnSpLocks/>
            <a:stCxn id="6" idx="1"/>
            <a:endCxn id="44" idx="1"/>
          </p:cNvCxnSpPr>
          <p:nvPr/>
        </p:nvCxnSpPr>
        <p:spPr>
          <a:xfrm rot="10800000" flipV="1">
            <a:off x="505046" y="3551822"/>
            <a:ext cx="7794" cy="967799"/>
          </a:xfrm>
          <a:prstGeom prst="bentConnector3">
            <a:avLst>
              <a:gd name="adj1" fmla="val 303302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B9BA659-D931-4903-BE3E-1188F9032D57}"/>
              </a:ext>
            </a:extLst>
          </p:cNvPr>
          <p:cNvCxnSpPr>
            <a:stCxn id="44" idx="3"/>
            <a:endCxn id="32" idx="1"/>
          </p:cNvCxnSpPr>
          <p:nvPr/>
        </p:nvCxnSpPr>
        <p:spPr>
          <a:xfrm flipV="1">
            <a:off x="2563698" y="3181477"/>
            <a:ext cx="1698373" cy="1338145"/>
          </a:xfrm>
          <a:prstGeom prst="bent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14715EF6-F14E-4E06-AE8F-14EE2BF70F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82797" y="5221560"/>
            <a:ext cx="282025" cy="282025"/>
          </a:xfrm>
          <a:prstGeom prst="rect">
            <a:avLst/>
          </a:prstGeom>
        </p:spPr>
      </p:pic>
      <p:cxnSp>
        <p:nvCxnSpPr>
          <p:cNvPr id="55" name="Connector: Elbow 54">
            <a:extLst>
              <a:ext uri="{FF2B5EF4-FFF2-40B4-BE49-F238E27FC236}">
                <a16:creationId xmlns:a16="http://schemas.microsoft.com/office/drawing/2014/main" id="{BEB7BC25-8800-4D77-B60E-9DBAD3714E15}"/>
              </a:ext>
            </a:extLst>
          </p:cNvPr>
          <p:cNvCxnSpPr>
            <a:cxnSpLocks/>
            <a:endCxn id="21" idx="2"/>
          </p:cNvCxnSpPr>
          <p:nvPr/>
        </p:nvCxnSpPr>
        <p:spPr>
          <a:xfrm flipV="1">
            <a:off x="5808241" y="4188916"/>
            <a:ext cx="981635" cy="96714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7">
            <a:extLst>
              <a:ext uri="{FF2B5EF4-FFF2-40B4-BE49-F238E27FC236}">
                <a16:creationId xmlns:a16="http://schemas.microsoft.com/office/drawing/2014/main" id="{EC554801-05BA-4FEE-A40E-99B16DC23B48}"/>
              </a:ext>
            </a:extLst>
          </p:cNvPr>
          <p:cNvSpPr txBox="1">
            <a:spLocks/>
          </p:cNvSpPr>
          <p:nvPr/>
        </p:nvSpPr>
        <p:spPr>
          <a:xfrm>
            <a:off x="7969549" y="691474"/>
            <a:ext cx="4174880" cy="5644482"/>
          </a:xfrm>
          <a:prstGeom prst="rect">
            <a:avLst/>
          </a:prstGeom>
        </p:spPr>
        <p:txBody>
          <a:bodyPr vert="horz" wrap="square" lIns="0" tIns="146304" rIns="182880" bIns="146304" rtlCol="0">
            <a:no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Source SQL Server instance in on-premises environment or any cloud (IaaS). 2008 and above, any edition, Windows or Linux.</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Azure SQL target</a:t>
            </a:r>
            <a:b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Azure SQL Managed Instance </a:t>
            </a:r>
            <a:b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or </a:t>
            </a:r>
            <a:b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SQL Server on Azure Virtual Machines registered with SQL IaaS Agent extension. 2012 and above, any edition, running on Windows. </a:t>
            </a:r>
            <a:b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(Azure SQL DB will be supported soon)</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SMB network file share where backup files exist for the database(s) to be migrated. </a:t>
            </a:r>
            <a:b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b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Azure Storage blob Container and file Share is also supported.</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ADS Insiders and the extension “Azure SQL Migration”</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DMS to orchestrate migration.</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DMS is associated with Azure Data Factory’s (ADF) Self Hosted Integration Runtime (SHIR)</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DMS leverages SHIR to upload backup files from SMB network share to Azure Storage account (customer owned)</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DMS restores backup files on Target Azure SQL</a:t>
            </a:r>
          </a:p>
          <a:p>
            <a:pPr marL="342900" marR="0" lvl="0" indent="-34290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1350" b="0" i="0" u="none" strike="noStrike" kern="1200" cap="none" spc="0" normalizeH="0" baseline="0" noProof="0" dirty="0">
                <a:ln>
                  <a:noFill/>
                </a:ln>
                <a:solidFill>
                  <a:srgbClr val="E6E6E6">
                    <a:lumMod val="90000"/>
                  </a:srgbClr>
                </a:solidFill>
                <a:effectLst/>
                <a:uLnTx/>
                <a:uFillTx/>
                <a:latin typeface="Segoe UI"/>
                <a:ea typeface="+mn-ea"/>
                <a:cs typeface="+mn-cs"/>
              </a:rPr>
              <a:t>When all files are restored, cut over to  complete migration</a:t>
            </a:r>
          </a:p>
        </p:txBody>
      </p:sp>
      <p:grpSp>
        <p:nvGrpSpPr>
          <p:cNvPr id="57" name="Group 56">
            <a:extLst>
              <a:ext uri="{FF2B5EF4-FFF2-40B4-BE49-F238E27FC236}">
                <a16:creationId xmlns:a16="http://schemas.microsoft.com/office/drawing/2014/main" id="{BE7BE6EF-FC1C-4881-B704-1AAD2DA760BA}"/>
              </a:ext>
            </a:extLst>
          </p:cNvPr>
          <p:cNvGrpSpPr/>
          <p:nvPr/>
        </p:nvGrpSpPr>
        <p:grpSpPr>
          <a:xfrm>
            <a:off x="4119627" y="1494550"/>
            <a:ext cx="3407212" cy="4775910"/>
            <a:chOff x="4119627" y="1494550"/>
            <a:chExt cx="3407212" cy="4775910"/>
          </a:xfrm>
        </p:grpSpPr>
        <p:pic>
          <p:nvPicPr>
            <p:cNvPr id="58" name="Graphic 57">
              <a:extLst>
                <a:ext uri="{FF2B5EF4-FFF2-40B4-BE49-F238E27FC236}">
                  <a16:creationId xmlns:a16="http://schemas.microsoft.com/office/drawing/2014/main" id="{20A48D92-C206-406C-B362-40A89C0EF7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25307" y="1543662"/>
              <a:ext cx="255067" cy="255067"/>
            </a:xfrm>
            <a:prstGeom prst="rect">
              <a:avLst/>
            </a:prstGeom>
          </p:spPr>
        </p:pic>
        <p:pic>
          <p:nvPicPr>
            <p:cNvPr id="59" name="Graphic 58">
              <a:extLst>
                <a:ext uri="{FF2B5EF4-FFF2-40B4-BE49-F238E27FC236}">
                  <a16:creationId xmlns:a16="http://schemas.microsoft.com/office/drawing/2014/main" id="{DFF6E301-530A-4DB6-9107-59A3915EF4B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41213" y="1494550"/>
              <a:ext cx="294022" cy="297904"/>
            </a:xfrm>
            <a:prstGeom prst="rect">
              <a:avLst/>
            </a:prstGeom>
          </p:spPr>
        </p:pic>
        <p:pic>
          <p:nvPicPr>
            <p:cNvPr id="60" name="Picture 59" descr="Logo&#10;&#10;Description automatically generated with low confidence">
              <a:extLst>
                <a:ext uri="{FF2B5EF4-FFF2-40B4-BE49-F238E27FC236}">
                  <a16:creationId xmlns:a16="http://schemas.microsoft.com/office/drawing/2014/main" id="{67D2C836-37EF-49FD-AB94-3832C7A1017B}"/>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5993859" y="1500293"/>
              <a:ext cx="745320" cy="215444"/>
            </a:xfrm>
            <a:prstGeom prst="rect">
              <a:avLst/>
            </a:prstGeom>
          </p:spPr>
        </p:pic>
        <p:sp>
          <p:nvSpPr>
            <p:cNvPr id="61" name="TextBox 60">
              <a:extLst>
                <a:ext uri="{FF2B5EF4-FFF2-40B4-BE49-F238E27FC236}">
                  <a16:creationId xmlns:a16="http://schemas.microsoft.com/office/drawing/2014/main" id="{FFF529FD-6B34-4AA5-87D1-B49BE9D1BE8D}"/>
                </a:ext>
              </a:extLst>
            </p:cNvPr>
            <p:cNvSpPr txBox="1"/>
            <p:nvPr/>
          </p:nvSpPr>
          <p:spPr>
            <a:xfrm>
              <a:off x="4595624" y="1590254"/>
              <a:ext cx="104525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83560">
                      <a:lumMod val="75000"/>
                    </a:srgbClr>
                  </a:solidFill>
                  <a:effectLst/>
                  <a:uLnTx/>
                  <a:uFillTx/>
                  <a:latin typeface="Segoe UI"/>
                  <a:ea typeface="+mn-ea"/>
                  <a:cs typeface="+mn-cs"/>
                </a:rPr>
                <a:t>Subscription</a:t>
              </a:r>
            </a:p>
          </p:txBody>
        </p:sp>
        <p:sp>
          <p:nvSpPr>
            <p:cNvPr id="62" name="Rectangle: Rounded Corners 61">
              <a:extLst>
                <a:ext uri="{FF2B5EF4-FFF2-40B4-BE49-F238E27FC236}">
                  <a16:creationId xmlns:a16="http://schemas.microsoft.com/office/drawing/2014/main" id="{EF0DC41B-9840-4583-AF0F-B7F1761A8B74}"/>
                </a:ext>
              </a:extLst>
            </p:cNvPr>
            <p:cNvSpPr/>
            <p:nvPr/>
          </p:nvSpPr>
          <p:spPr>
            <a:xfrm>
              <a:off x="4119627" y="1841643"/>
              <a:ext cx="3407212" cy="4428817"/>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183560"/>
                </a:solidFill>
                <a:effectLst/>
                <a:uLnTx/>
                <a:uFillTx/>
                <a:latin typeface="Segoe UI"/>
                <a:ea typeface="+mn-ea"/>
                <a:cs typeface="+mn-cs"/>
              </a:endParaRPr>
            </a:p>
          </p:txBody>
        </p:sp>
      </p:grpSp>
      <p:sp>
        <p:nvSpPr>
          <p:cNvPr id="63" name="Title 1">
            <a:extLst>
              <a:ext uri="{FF2B5EF4-FFF2-40B4-BE49-F238E27FC236}">
                <a16:creationId xmlns:a16="http://schemas.microsoft.com/office/drawing/2014/main" id="{448824A1-0FFA-4121-9400-262F2A1AE716}"/>
              </a:ext>
            </a:extLst>
          </p:cNvPr>
          <p:cNvSpPr txBox="1">
            <a:spLocks/>
          </p:cNvSpPr>
          <p:nvPr/>
        </p:nvSpPr>
        <p:spPr>
          <a:xfrm>
            <a:off x="432460" y="28331"/>
            <a:ext cx="11091106" cy="663143"/>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Architecture</a:t>
            </a:r>
          </a:p>
        </p:txBody>
      </p:sp>
      <p:sp>
        <p:nvSpPr>
          <p:cNvPr id="64" name="TextBox 63">
            <a:extLst>
              <a:ext uri="{FF2B5EF4-FFF2-40B4-BE49-F238E27FC236}">
                <a16:creationId xmlns:a16="http://schemas.microsoft.com/office/drawing/2014/main" id="{BA3B7AE1-D861-4493-AEE6-8ECF1769A533}"/>
              </a:ext>
            </a:extLst>
          </p:cNvPr>
          <p:cNvSpPr txBox="1"/>
          <p:nvPr/>
        </p:nvSpPr>
        <p:spPr>
          <a:xfrm>
            <a:off x="3003082" y="1050427"/>
            <a:ext cx="45719" cy="45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lowchart: Connector 64">
            <a:extLst>
              <a:ext uri="{FF2B5EF4-FFF2-40B4-BE49-F238E27FC236}">
                <a16:creationId xmlns:a16="http://schemas.microsoft.com/office/drawing/2014/main" id="{82DF22D4-88D9-430F-9289-A68A5E7EE47E}"/>
              </a:ext>
            </a:extLst>
          </p:cNvPr>
          <p:cNvSpPr/>
          <p:nvPr/>
        </p:nvSpPr>
        <p:spPr>
          <a:xfrm>
            <a:off x="2430485" y="1872289"/>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1</a:t>
            </a:r>
          </a:p>
        </p:txBody>
      </p:sp>
      <p:sp>
        <p:nvSpPr>
          <p:cNvPr id="66" name="Flowchart: Connector 65">
            <a:extLst>
              <a:ext uri="{FF2B5EF4-FFF2-40B4-BE49-F238E27FC236}">
                <a16:creationId xmlns:a16="http://schemas.microsoft.com/office/drawing/2014/main" id="{D4597FB6-2C4B-484E-B7A1-58791B786CF2}"/>
              </a:ext>
            </a:extLst>
          </p:cNvPr>
          <p:cNvSpPr/>
          <p:nvPr/>
        </p:nvSpPr>
        <p:spPr>
          <a:xfrm>
            <a:off x="7196253" y="2032984"/>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2</a:t>
            </a:r>
          </a:p>
        </p:txBody>
      </p:sp>
      <p:sp>
        <p:nvSpPr>
          <p:cNvPr id="67" name="Flowchart: Connector 66">
            <a:extLst>
              <a:ext uri="{FF2B5EF4-FFF2-40B4-BE49-F238E27FC236}">
                <a16:creationId xmlns:a16="http://schemas.microsoft.com/office/drawing/2014/main" id="{A663795E-B431-4ECF-8039-AECDE26C50D9}"/>
              </a:ext>
            </a:extLst>
          </p:cNvPr>
          <p:cNvSpPr/>
          <p:nvPr/>
        </p:nvSpPr>
        <p:spPr>
          <a:xfrm>
            <a:off x="2596691" y="3027678"/>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3</a:t>
            </a:r>
          </a:p>
        </p:txBody>
      </p:sp>
      <p:sp>
        <p:nvSpPr>
          <p:cNvPr id="68" name="Flowchart: Connector 67">
            <a:extLst>
              <a:ext uri="{FF2B5EF4-FFF2-40B4-BE49-F238E27FC236}">
                <a16:creationId xmlns:a16="http://schemas.microsoft.com/office/drawing/2014/main" id="{9BC0E8E7-F595-49F3-9293-F48755CC771D}"/>
              </a:ext>
            </a:extLst>
          </p:cNvPr>
          <p:cNvSpPr/>
          <p:nvPr/>
        </p:nvSpPr>
        <p:spPr>
          <a:xfrm>
            <a:off x="2596691" y="4931675"/>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4</a:t>
            </a:r>
          </a:p>
        </p:txBody>
      </p:sp>
      <p:sp>
        <p:nvSpPr>
          <p:cNvPr id="69" name="Flowchart: Connector 68">
            <a:extLst>
              <a:ext uri="{FF2B5EF4-FFF2-40B4-BE49-F238E27FC236}">
                <a16:creationId xmlns:a16="http://schemas.microsoft.com/office/drawing/2014/main" id="{8FD45551-1AA0-4F7F-85A2-843614BF0D68}"/>
              </a:ext>
            </a:extLst>
          </p:cNvPr>
          <p:cNvSpPr/>
          <p:nvPr/>
        </p:nvSpPr>
        <p:spPr>
          <a:xfrm>
            <a:off x="5664279" y="1972470"/>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5</a:t>
            </a:r>
          </a:p>
        </p:txBody>
      </p:sp>
      <p:sp>
        <p:nvSpPr>
          <p:cNvPr id="70" name="Flowchart: Connector 69">
            <a:extLst>
              <a:ext uri="{FF2B5EF4-FFF2-40B4-BE49-F238E27FC236}">
                <a16:creationId xmlns:a16="http://schemas.microsoft.com/office/drawing/2014/main" id="{B14F3F0D-C52A-4229-8FB7-0A68AD1451A8}"/>
              </a:ext>
            </a:extLst>
          </p:cNvPr>
          <p:cNvSpPr/>
          <p:nvPr/>
        </p:nvSpPr>
        <p:spPr>
          <a:xfrm>
            <a:off x="2575504" y="4036972"/>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6</a:t>
            </a:r>
          </a:p>
        </p:txBody>
      </p:sp>
      <p:sp>
        <p:nvSpPr>
          <p:cNvPr id="71" name="Flowchart: Connector 70">
            <a:extLst>
              <a:ext uri="{FF2B5EF4-FFF2-40B4-BE49-F238E27FC236}">
                <a16:creationId xmlns:a16="http://schemas.microsoft.com/office/drawing/2014/main" id="{9AFE53F7-5DF5-4F9D-93CE-3483E3B56ABC}"/>
              </a:ext>
            </a:extLst>
          </p:cNvPr>
          <p:cNvSpPr/>
          <p:nvPr/>
        </p:nvSpPr>
        <p:spPr>
          <a:xfrm>
            <a:off x="3562287" y="4739301"/>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7</a:t>
            </a:r>
          </a:p>
        </p:txBody>
      </p:sp>
      <p:sp>
        <p:nvSpPr>
          <p:cNvPr id="72" name="Flowchart: Connector 71">
            <a:extLst>
              <a:ext uri="{FF2B5EF4-FFF2-40B4-BE49-F238E27FC236}">
                <a16:creationId xmlns:a16="http://schemas.microsoft.com/office/drawing/2014/main" id="{43BC7FF8-FE6A-4E49-8011-D9C472620501}"/>
              </a:ext>
            </a:extLst>
          </p:cNvPr>
          <p:cNvSpPr/>
          <p:nvPr/>
        </p:nvSpPr>
        <p:spPr>
          <a:xfrm>
            <a:off x="6210355" y="4919843"/>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8</a:t>
            </a:r>
          </a:p>
        </p:txBody>
      </p:sp>
      <p:sp>
        <p:nvSpPr>
          <p:cNvPr id="73" name="Flowchart: Connector 72">
            <a:extLst>
              <a:ext uri="{FF2B5EF4-FFF2-40B4-BE49-F238E27FC236}">
                <a16:creationId xmlns:a16="http://schemas.microsoft.com/office/drawing/2014/main" id="{9B334B7A-53CA-47A5-AF6D-82706C8A6974}"/>
              </a:ext>
            </a:extLst>
          </p:cNvPr>
          <p:cNvSpPr/>
          <p:nvPr/>
        </p:nvSpPr>
        <p:spPr>
          <a:xfrm>
            <a:off x="242948" y="5100623"/>
            <a:ext cx="189918" cy="2243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9</a:t>
            </a:r>
          </a:p>
        </p:txBody>
      </p:sp>
      <p:pic>
        <p:nvPicPr>
          <p:cNvPr id="77" name="Picture 76">
            <a:extLst>
              <a:ext uri="{FF2B5EF4-FFF2-40B4-BE49-F238E27FC236}">
                <a16:creationId xmlns:a16="http://schemas.microsoft.com/office/drawing/2014/main" id="{18931A99-716C-48D3-B7F3-FDC8519A18A0}"/>
              </a:ext>
            </a:extLst>
          </p:cNvPr>
          <p:cNvPicPr>
            <a:picLocks noChangeAspect="1"/>
          </p:cNvPicPr>
          <p:nvPr/>
        </p:nvPicPr>
        <p:blipFill>
          <a:blip r:embed="rId30">
            <a:alphaModFix amt="30000"/>
          </a:blip>
          <a:stretch>
            <a:fillRect/>
          </a:stretch>
        </p:blipFill>
        <p:spPr>
          <a:xfrm>
            <a:off x="11559833" y="48621"/>
            <a:ext cx="591634" cy="560979"/>
          </a:xfrm>
          <a:prstGeom prst="rect">
            <a:avLst/>
          </a:prstGeom>
          <a:solidFill>
            <a:schemeClr val="accent1"/>
          </a:solidFill>
        </p:spPr>
      </p:pic>
    </p:spTree>
    <p:extLst>
      <p:ext uri="{BB962C8B-B14F-4D97-AF65-F5344CB8AC3E}">
        <p14:creationId xmlns:p14="http://schemas.microsoft.com/office/powerpoint/2010/main" val="169534738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6">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xEl>
                                              <p:pRg st="6" end="6"/>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6">
                                            <p:txEl>
                                              <p:pRg st="8" end="8"/>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95970A-02B0-4C3C-806B-9B4F579B8C51}"/>
              </a:ext>
            </a:extLst>
          </p:cNvPr>
          <p:cNvSpPr txBox="1">
            <a:spLocks/>
          </p:cNvSpPr>
          <p:nvPr/>
        </p:nvSpPr>
        <p:spPr>
          <a:xfrm>
            <a:off x="355107" y="328074"/>
            <a:ext cx="11079332" cy="74541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Capabilities of Self Hosted Integration Runtime (SHIR)</a:t>
            </a:r>
          </a:p>
        </p:txBody>
      </p:sp>
      <p:sp>
        <p:nvSpPr>
          <p:cNvPr id="5" name="Content Placeholder 2">
            <a:extLst>
              <a:ext uri="{FF2B5EF4-FFF2-40B4-BE49-F238E27FC236}">
                <a16:creationId xmlns:a16="http://schemas.microsoft.com/office/drawing/2014/main" id="{221B0BFD-424A-43C3-B846-24B487E3C091}"/>
              </a:ext>
            </a:extLst>
          </p:cNvPr>
          <p:cNvSpPr txBox="1">
            <a:spLocks/>
          </p:cNvSpPr>
          <p:nvPr/>
        </p:nvSpPr>
        <p:spPr>
          <a:xfrm>
            <a:off x="114300" y="1690688"/>
            <a:ext cx="6211237" cy="5053012"/>
          </a:xfrm>
          <a:prstGeom prst="rect">
            <a:avLst/>
          </a:prstGeom>
        </p:spPr>
        <p:txBody>
          <a:bodyPr vert="horz" wrap="square" lIns="0" tIns="146304" rIns="182880" bIns="146304" rtlCol="0">
            <a:normAutofit fontScale="92500" lnSpcReduction="20000"/>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Provides compute in Hybrid environment</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Simple to install </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Provides resilient file copy activity</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Runs in on-premises or any IaaS VM network and can access SMB file share.</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Requires only outbound port 443 to select domain names.</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Works with or without express route/site to site VPN connectivity.</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Exposes rich monitoring data</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Provides high availability (up to 4 nodes/VMs)</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Supports auto update</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Credentials are encrypted by DPAPI locally or by Azure Key Vault</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E6E6E6">
                    <a:lumMod val="90000"/>
                  </a:srgbClr>
                </a:solidFill>
                <a:effectLst/>
                <a:uLnTx/>
                <a:uFillTx/>
                <a:latin typeface="Segoe UI"/>
                <a:ea typeface="+mn-ea"/>
                <a:cs typeface="+mn-cs"/>
              </a:rPr>
              <a:t>Secure, complaint and certified in many enterprises.</a:t>
            </a:r>
          </a:p>
        </p:txBody>
      </p:sp>
      <p:pic>
        <p:nvPicPr>
          <p:cNvPr id="6" name="Picture 5">
            <a:extLst>
              <a:ext uri="{FF2B5EF4-FFF2-40B4-BE49-F238E27FC236}">
                <a16:creationId xmlns:a16="http://schemas.microsoft.com/office/drawing/2014/main" id="{1C1E8383-33A8-41E7-B9FE-FA89DBE0E9EC}"/>
              </a:ext>
            </a:extLst>
          </p:cNvPr>
          <p:cNvPicPr>
            <a:picLocks noChangeAspect="1"/>
          </p:cNvPicPr>
          <p:nvPr/>
        </p:nvPicPr>
        <p:blipFill>
          <a:blip r:embed="rId2"/>
          <a:stretch>
            <a:fillRect/>
          </a:stretch>
        </p:blipFill>
        <p:spPr>
          <a:xfrm>
            <a:off x="6325537" y="2014539"/>
            <a:ext cx="5752163" cy="4535348"/>
          </a:xfrm>
          <a:prstGeom prst="rect">
            <a:avLst/>
          </a:prstGeom>
        </p:spPr>
      </p:pic>
      <p:pic>
        <p:nvPicPr>
          <p:cNvPr id="7" name="Picture 6">
            <a:extLst>
              <a:ext uri="{FF2B5EF4-FFF2-40B4-BE49-F238E27FC236}">
                <a16:creationId xmlns:a16="http://schemas.microsoft.com/office/drawing/2014/main" id="{054180F5-0AC6-452D-BC61-C6A324EA7B03}"/>
              </a:ext>
            </a:extLst>
          </p:cNvPr>
          <p:cNvPicPr>
            <a:picLocks noChangeAspect="1"/>
          </p:cNvPicPr>
          <p:nvPr/>
        </p:nvPicPr>
        <p:blipFill>
          <a:blip r:embed="rId3"/>
          <a:stretch>
            <a:fillRect/>
          </a:stretch>
        </p:blipFill>
        <p:spPr>
          <a:xfrm>
            <a:off x="6203455" y="2179668"/>
            <a:ext cx="5996327" cy="2987644"/>
          </a:xfrm>
          <a:prstGeom prst="rect">
            <a:avLst/>
          </a:prstGeom>
        </p:spPr>
      </p:pic>
      <p:pic>
        <p:nvPicPr>
          <p:cNvPr id="9" name="Picture 8">
            <a:extLst>
              <a:ext uri="{FF2B5EF4-FFF2-40B4-BE49-F238E27FC236}">
                <a16:creationId xmlns:a16="http://schemas.microsoft.com/office/drawing/2014/main" id="{5834DA7F-417E-46AE-BC83-28CD524E32F8}"/>
              </a:ext>
            </a:extLst>
          </p:cNvPr>
          <p:cNvPicPr>
            <a:picLocks noChangeAspect="1"/>
          </p:cNvPicPr>
          <p:nvPr/>
        </p:nvPicPr>
        <p:blipFill>
          <a:blip r:embed="rId4">
            <a:alphaModFix amt="30000"/>
          </a:blip>
          <a:stretch>
            <a:fillRect/>
          </a:stretch>
        </p:blipFill>
        <p:spPr>
          <a:xfrm>
            <a:off x="11559833" y="48621"/>
            <a:ext cx="591634" cy="560979"/>
          </a:xfrm>
          <a:prstGeom prst="rect">
            <a:avLst/>
          </a:prstGeom>
          <a:solidFill>
            <a:schemeClr val="accent1"/>
          </a:solidFill>
        </p:spPr>
      </p:pic>
    </p:spTree>
    <p:extLst>
      <p:ext uri="{BB962C8B-B14F-4D97-AF65-F5344CB8AC3E}">
        <p14:creationId xmlns:p14="http://schemas.microsoft.com/office/powerpoint/2010/main" val="196501856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A89AF0-8E9C-4A25-84F8-ED7E1DC69777}"/>
              </a:ext>
            </a:extLst>
          </p:cNvPr>
          <p:cNvSpPr txBox="1">
            <a:spLocks/>
          </p:cNvSpPr>
          <p:nvPr/>
        </p:nvSpPr>
        <p:spPr>
          <a:xfrm>
            <a:off x="230909" y="56450"/>
            <a:ext cx="9070109" cy="685871"/>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Migrations from ADS- Enhanced capabilities</a:t>
            </a:r>
          </a:p>
        </p:txBody>
      </p:sp>
      <p:sp>
        <p:nvSpPr>
          <p:cNvPr id="5" name="Content Placeholder 2">
            <a:extLst>
              <a:ext uri="{FF2B5EF4-FFF2-40B4-BE49-F238E27FC236}">
                <a16:creationId xmlns:a16="http://schemas.microsoft.com/office/drawing/2014/main" id="{627DB4B9-ABAF-49DF-94D2-5EDBD2C77ED7}"/>
              </a:ext>
            </a:extLst>
          </p:cNvPr>
          <p:cNvSpPr txBox="1">
            <a:spLocks/>
          </p:cNvSpPr>
          <p:nvPr/>
        </p:nvSpPr>
        <p:spPr>
          <a:xfrm>
            <a:off x="158534" y="1311852"/>
            <a:ext cx="6367350" cy="5347565"/>
          </a:xfrm>
          <a:prstGeom prst="rect">
            <a:avLst/>
          </a:prstGeom>
        </p:spPr>
        <p:txBody>
          <a:bodyPr vert="horz" wrap="square" lIns="0" tIns="146304" rIns="182880" bIns="146304" rtlCol="0">
            <a:norm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Integrated assessment and migration experience. (SKU recommendation in future)</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Assessment rules (</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MI</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 &amp; </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DB</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 are published in docs</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Assessment engine is based on robust and scalable </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TSQL script DOM parser</a:t>
            </a:r>
            <a:endPar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endParaRP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Minimal downtime migrations to both Azure SQL Managed Instance and SQL Server on Azure Virtual Machines</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DMS control plane is on the platform (service fabric stateless service) as is Azure SQL – Leverages built in features (Scalability, HADR, Auto healing, Deployment, Security, Telemetry </a:t>
            </a:r>
            <a:r>
              <a:rPr kumimoji="0" lang="en-US" sz="1800" b="0" i="0" u="none" strike="noStrike" kern="1200" cap="none" spc="0" normalizeH="0" baseline="0" noProof="0" dirty="0" err="1">
                <a:ln>
                  <a:noFill/>
                </a:ln>
                <a:solidFill>
                  <a:srgbClr val="E6E6E6">
                    <a:lumMod val="90000"/>
                  </a:srgbClr>
                </a:solidFill>
                <a:effectLst/>
                <a:uLnTx/>
                <a:uFillTx/>
                <a:latin typeface="Segoe UI"/>
                <a:ea typeface="+mn-ea"/>
                <a:cs typeface="+mn-cs"/>
              </a:rPr>
              <a:t>etc</a:t>
            </a: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a:t>
            </a:r>
          </a:p>
          <a:p>
            <a:pPr marL="342900" marR="0" lvl="0" indent="-3429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E6E6E6">
                    <a:lumMod val="90000"/>
                  </a:srgbClr>
                </a:solidFill>
                <a:effectLst/>
                <a:uLnTx/>
                <a:uFillTx/>
                <a:latin typeface="Segoe UI"/>
                <a:ea typeface="+mn-ea"/>
                <a:cs typeface="+mn-cs"/>
              </a:rPr>
              <a:t>DMS leverages well know and popular ADF pipeline to host business logic for determining relevant backup files to upload.</a:t>
            </a:r>
          </a:p>
        </p:txBody>
      </p:sp>
      <p:pic>
        <p:nvPicPr>
          <p:cNvPr id="6" name="Content Placeholder 6">
            <a:extLst>
              <a:ext uri="{FF2B5EF4-FFF2-40B4-BE49-F238E27FC236}">
                <a16:creationId xmlns:a16="http://schemas.microsoft.com/office/drawing/2014/main" id="{23DF7C2B-000B-47AF-8E8E-69AF8C4D184A}"/>
              </a:ext>
            </a:extLst>
          </p:cNvPr>
          <p:cNvPicPr>
            <a:picLocks noChangeAspect="1"/>
          </p:cNvPicPr>
          <p:nvPr/>
        </p:nvPicPr>
        <p:blipFill>
          <a:blip r:embed="rId5"/>
          <a:stretch>
            <a:fillRect/>
          </a:stretch>
        </p:blipFill>
        <p:spPr>
          <a:xfrm>
            <a:off x="6697318" y="1181099"/>
            <a:ext cx="5395828" cy="4351338"/>
          </a:xfrm>
          <a:prstGeom prst="rect">
            <a:avLst/>
          </a:prstGeom>
          <a:solidFill>
            <a:schemeClr val="bg1">
              <a:lumMod val="85000"/>
            </a:schemeClr>
          </a:solidFill>
        </p:spPr>
      </p:pic>
      <p:pic>
        <p:nvPicPr>
          <p:cNvPr id="7" name="Picture 6">
            <a:extLst>
              <a:ext uri="{FF2B5EF4-FFF2-40B4-BE49-F238E27FC236}">
                <a16:creationId xmlns:a16="http://schemas.microsoft.com/office/drawing/2014/main" id="{33CB9531-AB58-4216-B2F9-70D8FA34D387}"/>
              </a:ext>
            </a:extLst>
          </p:cNvPr>
          <p:cNvPicPr>
            <a:picLocks noChangeAspect="1"/>
          </p:cNvPicPr>
          <p:nvPr/>
        </p:nvPicPr>
        <p:blipFill>
          <a:blip r:embed="rId6"/>
          <a:stretch>
            <a:fillRect/>
          </a:stretch>
        </p:blipFill>
        <p:spPr>
          <a:xfrm>
            <a:off x="6439468" y="1325563"/>
            <a:ext cx="5593998" cy="3048729"/>
          </a:xfrm>
          <a:prstGeom prst="rect">
            <a:avLst/>
          </a:prstGeom>
        </p:spPr>
      </p:pic>
      <p:pic>
        <p:nvPicPr>
          <p:cNvPr id="8" name="Picture 7">
            <a:extLst>
              <a:ext uri="{FF2B5EF4-FFF2-40B4-BE49-F238E27FC236}">
                <a16:creationId xmlns:a16="http://schemas.microsoft.com/office/drawing/2014/main" id="{F6B9E151-5AF4-4074-9B6B-ECD024640F27}"/>
              </a:ext>
            </a:extLst>
          </p:cNvPr>
          <p:cNvPicPr>
            <a:picLocks noChangeAspect="1"/>
          </p:cNvPicPr>
          <p:nvPr/>
        </p:nvPicPr>
        <p:blipFill>
          <a:blip r:embed="rId7"/>
          <a:stretch>
            <a:fillRect/>
          </a:stretch>
        </p:blipFill>
        <p:spPr>
          <a:xfrm>
            <a:off x="6612301" y="849097"/>
            <a:ext cx="4662232" cy="2766219"/>
          </a:xfrm>
          <a:prstGeom prst="rect">
            <a:avLst/>
          </a:prstGeom>
        </p:spPr>
      </p:pic>
      <p:pic>
        <p:nvPicPr>
          <p:cNvPr id="9" name="Picture 8">
            <a:extLst>
              <a:ext uri="{FF2B5EF4-FFF2-40B4-BE49-F238E27FC236}">
                <a16:creationId xmlns:a16="http://schemas.microsoft.com/office/drawing/2014/main" id="{87E80640-8281-43BC-8115-41A875980CC8}"/>
              </a:ext>
            </a:extLst>
          </p:cNvPr>
          <p:cNvPicPr>
            <a:picLocks noChangeAspect="1"/>
          </p:cNvPicPr>
          <p:nvPr/>
        </p:nvPicPr>
        <p:blipFill>
          <a:blip r:embed="rId8"/>
          <a:stretch>
            <a:fillRect/>
          </a:stretch>
        </p:blipFill>
        <p:spPr>
          <a:xfrm>
            <a:off x="6697318" y="4091782"/>
            <a:ext cx="4662233" cy="2275648"/>
          </a:xfrm>
          <a:prstGeom prst="rect">
            <a:avLst/>
          </a:prstGeom>
        </p:spPr>
      </p:pic>
      <p:pic>
        <p:nvPicPr>
          <p:cNvPr id="10" name="Picture 9">
            <a:extLst>
              <a:ext uri="{FF2B5EF4-FFF2-40B4-BE49-F238E27FC236}">
                <a16:creationId xmlns:a16="http://schemas.microsoft.com/office/drawing/2014/main" id="{829664C1-B477-498F-8B7A-BCDFFFE249E7}"/>
              </a:ext>
            </a:extLst>
          </p:cNvPr>
          <p:cNvPicPr>
            <a:picLocks noChangeAspect="1"/>
          </p:cNvPicPr>
          <p:nvPr/>
        </p:nvPicPr>
        <p:blipFill>
          <a:blip r:embed="rId9"/>
          <a:stretch>
            <a:fillRect/>
          </a:stretch>
        </p:blipFill>
        <p:spPr>
          <a:xfrm>
            <a:off x="6249918" y="1916059"/>
            <a:ext cx="5973097" cy="2386190"/>
          </a:xfrm>
          <a:prstGeom prst="rect">
            <a:avLst/>
          </a:prstGeom>
        </p:spPr>
      </p:pic>
      <p:pic>
        <p:nvPicPr>
          <p:cNvPr id="11" name="Content Placeholder 11">
            <a:extLst>
              <a:ext uri="{FF2B5EF4-FFF2-40B4-BE49-F238E27FC236}">
                <a16:creationId xmlns:a16="http://schemas.microsoft.com/office/drawing/2014/main" id="{BAD98487-C01A-4E8D-A0FD-DC80A82DD682}"/>
              </a:ext>
            </a:extLst>
          </p:cNvPr>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6296282" y="1944992"/>
            <a:ext cx="5879988" cy="2905765"/>
          </a:xfrm>
          <a:prstGeom prst="rect">
            <a:avLst/>
          </a:prstGeom>
          <a:noFill/>
          <a:ln>
            <a:noFill/>
          </a:ln>
        </p:spPr>
      </p:pic>
      <p:pic>
        <p:nvPicPr>
          <p:cNvPr id="13" name="Picture 12">
            <a:extLst>
              <a:ext uri="{FF2B5EF4-FFF2-40B4-BE49-F238E27FC236}">
                <a16:creationId xmlns:a16="http://schemas.microsoft.com/office/drawing/2014/main" id="{4BDCA030-56A2-480D-A833-1125BFD83128}"/>
              </a:ext>
            </a:extLst>
          </p:cNvPr>
          <p:cNvPicPr>
            <a:picLocks noChangeAspect="1"/>
          </p:cNvPicPr>
          <p:nvPr/>
        </p:nvPicPr>
        <p:blipFill>
          <a:blip r:embed="rId11">
            <a:alphaModFix amt="30000"/>
          </a:blip>
          <a:stretch>
            <a:fillRect/>
          </a:stretch>
        </p:blipFill>
        <p:spPr>
          <a:xfrm>
            <a:off x="11559833" y="48621"/>
            <a:ext cx="591634" cy="560979"/>
          </a:xfrm>
          <a:prstGeom prst="rect">
            <a:avLst/>
          </a:prstGeom>
          <a:solidFill>
            <a:schemeClr val="accent1"/>
          </a:solidFill>
        </p:spPr>
      </p:pic>
    </p:spTree>
    <p:extLst>
      <p:ext uri="{BB962C8B-B14F-4D97-AF65-F5344CB8AC3E}">
        <p14:creationId xmlns:p14="http://schemas.microsoft.com/office/powerpoint/2010/main" val="171917726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C0B2-16F2-4801-88A3-FA66D4C67FB6}"/>
              </a:ext>
            </a:extLst>
          </p:cNvPr>
          <p:cNvSpPr>
            <a:spLocks noGrp="1"/>
          </p:cNvSpPr>
          <p:nvPr>
            <p:ph type="ctrTitle"/>
          </p:nvPr>
        </p:nvSpPr>
        <p:spPr>
          <a:xfrm>
            <a:off x="933713" y="12589"/>
            <a:ext cx="4264687" cy="930611"/>
          </a:xfrm>
        </p:spPr>
        <p:txBody>
          <a:bodyPr/>
          <a:lstStyle/>
          <a:p>
            <a:r>
              <a:rPr lang="en-US" b="1" dirty="0"/>
              <a:t>ADF Pipeline</a:t>
            </a:r>
          </a:p>
        </p:txBody>
      </p:sp>
      <p:pic>
        <p:nvPicPr>
          <p:cNvPr id="5" name="Picture 4" descr="Graphical user interface&#10;&#10;Description automatically generated">
            <a:extLst>
              <a:ext uri="{FF2B5EF4-FFF2-40B4-BE49-F238E27FC236}">
                <a16:creationId xmlns:a16="http://schemas.microsoft.com/office/drawing/2014/main" id="{C9033F4E-AECA-4F0C-A77F-EFD5146FE4BD}"/>
              </a:ext>
            </a:extLst>
          </p:cNvPr>
          <p:cNvPicPr>
            <a:picLocks noChangeAspect="1"/>
          </p:cNvPicPr>
          <p:nvPr/>
        </p:nvPicPr>
        <p:blipFill>
          <a:blip r:embed="rId2"/>
          <a:stretch>
            <a:fillRect/>
          </a:stretch>
        </p:blipFill>
        <p:spPr>
          <a:xfrm>
            <a:off x="307871" y="943200"/>
            <a:ext cx="10812336" cy="5892723"/>
          </a:xfrm>
          <a:prstGeom prst="rect">
            <a:avLst/>
          </a:prstGeom>
        </p:spPr>
      </p:pic>
    </p:spTree>
    <p:extLst>
      <p:ext uri="{BB962C8B-B14F-4D97-AF65-F5344CB8AC3E}">
        <p14:creationId xmlns:p14="http://schemas.microsoft.com/office/powerpoint/2010/main" val="340168501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1FD6-1931-4C4B-8995-3521D091DF00}"/>
              </a:ext>
            </a:extLst>
          </p:cNvPr>
          <p:cNvSpPr txBox="1">
            <a:spLocks/>
          </p:cNvSpPr>
          <p:nvPr/>
        </p:nvSpPr>
        <p:spPr>
          <a:xfrm>
            <a:off x="278528" y="205785"/>
            <a:ext cx="10813312" cy="1029231"/>
          </a:xfrm>
          <a:prstGeom prst="rect">
            <a:avLst/>
          </a:prstGeom>
        </p:spPr>
        <p:txBody>
          <a:bodyPr vert="horz" wrap="square" lIns="0" tIns="91440" rIns="146304" bIns="91440" rtlCol="0" anchor="t">
            <a:normAutofit fontScale="97500" lnSpcReduction="10000"/>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Azure SQL Migration from ADS – Getting started in private preview (</a:t>
            </a:r>
            <a:r>
              <a:rPr kumimoji="0" lang="en-US" sz="3200" b="1" i="0" u="none" strike="noStrike" kern="1200" cap="none" spc="-100" normalizeH="0" baseline="0" noProof="0" dirty="0">
                <a:ln w="3175">
                  <a:noFill/>
                </a:ln>
                <a:solidFill>
                  <a:srgbClr val="FFFFFF"/>
                </a:solidFill>
                <a:effectLst/>
                <a:uLnTx/>
                <a:uFillTx/>
                <a:latin typeface="Segoe UI Light"/>
                <a:ea typeface="+mn-ea"/>
                <a:cs typeface="Segoe UI" pitchFamily="34" charset="0"/>
                <a:hlinkClick r:id="rId2"/>
              </a:rPr>
              <a:t>https://aka.ms/ads-sql-migration</a:t>
            </a:r>
            <a:r>
              <a:rPr kumimoji="0" lang="en-US" sz="32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 </a:t>
            </a:r>
          </a:p>
        </p:txBody>
      </p:sp>
      <p:sp>
        <p:nvSpPr>
          <p:cNvPr id="5" name="Content Placeholder 2">
            <a:extLst>
              <a:ext uri="{FF2B5EF4-FFF2-40B4-BE49-F238E27FC236}">
                <a16:creationId xmlns:a16="http://schemas.microsoft.com/office/drawing/2014/main" id="{56D2624A-31EA-4E99-9C49-47D581D52FA8}"/>
              </a:ext>
            </a:extLst>
          </p:cNvPr>
          <p:cNvSpPr txBox="1">
            <a:spLocks/>
          </p:cNvSpPr>
          <p:nvPr/>
        </p:nvSpPr>
        <p:spPr>
          <a:xfrm>
            <a:off x="1" y="1487693"/>
            <a:ext cx="5605669" cy="5352051"/>
          </a:xfrm>
          <a:prstGeom prst="rect">
            <a:avLst/>
          </a:prstGeom>
        </p:spPr>
        <p:txBody>
          <a:bodyPr vert="horz" wrap="square" lIns="0" tIns="146304" rIns="182880" bIns="146304" rtlCol="0">
            <a:norm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514350" marR="0" lvl="0" indent="-51435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 latest version of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Azure Data Studio Insiders </a:t>
            </a:r>
            <a:r>
              <a:rPr kumimoji="0" lang="en-US" sz="2000" b="0" i="0" u="none" strike="noStrike" kern="1200" cap="none" spc="0" normalizeH="0" baseline="0" noProof="0" dirty="0">
                <a:ln>
                  <a:noFill/>
                </a:ln>
                <a:solidFill>
                  <a:srgbClr val="FFFFFF"/>
                </a:solidFill>
                <a:effectLst/>
                <a:uLnTx/>
                <a:uFillTx/>
                <a:latin typeface="Segoe UI"/>
                <a:ea typeface="+mn-ea"/>
                <a:cs typeface="+mn-cs"/>
              </a:rPr>
              <a:t>(This can be installed side by side with stable release of Azure Data Studio)</a:t>
            </a:r>
          </a:p>
          <a:p>
            <a:pPr marL="514350" marR="0" lvl="0" indent="-51435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 “Azure SQL Migration” extension from extension marketplace. </a:t>
            </a:r>
          </a:p>
          <a:p>
            <a:pPr marL="514350" marR="0" lvl="0" indent="-51435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Provision an Azure SQL target (SQL VM or SQL Managed Instance) in EAST US2 region if one does not exist already. </a:t>
            </a:r>
          </a:p>
          <a:p>
            <a:pPr marL="514350" marR="0" lvl="0" indent="-51435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4"/>
              </a:rPr>
              <a:t>Register </a:t>
            </a:r>
            <a:r>
              <a:rPr kumimoji="0" lang="en-US" sz="2000" b="0" i="0" u="none" strike="noStrike" kern="1200" cap="none" spc="0" normalizeH="0" baseline="0" noProof="0" dirty="0" err="1">
                <a:ln>
                  <a:noFill/>
                </a:ln>
                <a:solidFill>
                  <a:srgbClr val="FFFFFF"/>
                </a:solidFill>
                <a:effectLst/>
                <a:uLnTx/>
                <a:uFillTx/>
                <a:latin typeface="Segoe UI"/>
                <a:ea typeface="+mn-ea"/>
                <a:cs typeface="+mn-cs"/>
                <a:hlinkClick r:id="rId4"/>
              </a:rPr>
              <a:t>Microsoft.DataMigration</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4"/>
              </a:rPr>
              <a:t> </a:t>
            </a:r>
            <a:r>
              <a:rPr kumimoji="0" lang="en-US" sz="2000" b="0" i="0" u="none" strike="noStrike" kern="1200" cap="none" spc="0" normalizeH="0" baseline="0" noProof="0" dirty="0">
                <a:ln>
                  <a:noFill/>
                </a:ln>
                <a:solidFill>
                  <a:srgbClr val="FFFFFF"/>
                </a:solidFill>
                <a:effectLst/>
                <a:uLnTx/>
                <a:uFillTx/>
                <a:latin typeface="Segoe UI"/>
                <a:ea typeface="+mn-ea"/>
                <a:cs typeface="+mn-cs"/>
              </a:rPr>
              <a:t>resource provider if it is not yet registered in the subscription. </a:t>
            </a:r>
          </a:p>
          <a:p>
            <a:pPr marL="514350" marR="0" lvl="0" indent="-514350" algn="l" defTabSz="914367"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Launch wizard experience in “Azure SQL Migration” extension to migrate database. </a:t>
            </a:r>
          </a:p>
        </p:txBody>
      </p:sp>
      <p:pic>
        <p:nvPicPr>
          <p:cNvPr id="6" name="Picture 5">
            <a:extLst>
              <a:ext uri="{FF2B5EF4-FFF2-40B4-BE49-F238E27FC236}">
                <a16:creationId xmlns:a16="http://schemas.microsoft.com/office/drawing/2014/main" id="{3C357362-5A30-4526-87D0-8275A38DB0B1}"/>
              </a:ext>
            </a:extLst>
          </p:cNvPr>
          <p:cNvPicPr>
            <a:picLocks noChangeAspect="1"/>
          </p:cNvPicPr>
          <p:nvPr/>
        </p:nvPicPr>
        <p:blipFill>
          <a:blip r:embed="rId5"/>
          <a:stretch>
            <a:fillRect/>
          </a:stretch>
        </p:blipFill>
        <p:spPr>
          <a:xfrm>
            <a:off x="5685184" y="1948069"/>
            <a:ext cx="6420677" cy="3788702"/>
          </a:xfrm>
          <a:prstGeom prst="rect">
            <a:avLst/>
          </a:prstGeom>
        </p:spPr>
      </p:pic>
      <p:pic>
        <p:nvPicPr>
          <p:cNvPr id="7" name="Picture 6">
            <a:extLst>
              <a:ext uri="{FF2B5EF4-FFF2-40B4-BE49-F238E27FC236}">
                <a16:creationId xmlns:a16="http://schemas.microsoft.com/office/drawing/2014/main" id="{23D4C5E5-B128-4738-B63E-7041F9857DCA}"/>
              </a:ext>
            </a:extLst>
          </p:cNvPr>
          <p:cNvPicPr>
            <a:picLocks noChangeAspect="1"/>
          </p:cNvPicPr>
          <p:nvPr/>
        </p:nvPicPr>
        <p:blipFill>
          <a:blip r:embed="rId6"/>
          <a:stretch>
            <a:fillRect/>
          </a:stretch>
        </p:blipFill>
        <p:spPr>
          <a:xfrm>
            <a:off x="5565913" y="2223573"/>
            <a:ext cx="6539948" cy="3269974"/>
          </a:xfrm>
          <a:prstGeom prst="rect">
            <a:avLst/>
          </a:prstGeom>
        </p:spPr>
      </p:pic>
      <p:pic>
        <p:nvPicPr>
          <p:cNvPr id="8" name="Picture 7">
            <a:extLst>
              <a:ext uri="{FF2B5EF4-FFF2-40B4-BE49-F238E27FC236}">
                <a16:creationId xmlns:a16="http://schemas.microsoft.com/office/drawing/2014/main" id="{18982781-E17B-4412-A808-478041A931C0}"/>
              </a:ext>
            </a:extLst>
          </p:cNvPr>
          <p:cNvPicPr>
            <a:picLocks noChangeAspect="1"/>
          </p:cNvPicPr>
          <p:nvPr/>
        </p:nvPicPr>
        <p:blipFill>
          <a:blip r:embed="rId7"/>
          <a:stretch>
            <a:fillRect/>
          </a:stretch>
        </p:blipFill>
        <p:spPr>
          <a:xfrm>
            <a:off x="5652226" y="2377944"/>
            <a:ext cx="6453635" cy="3788701"/>
          </a:xfrm>
          <a:prstGeom prst="rect">
            <a:avLst/>
          </a:prstGeom>
        </p:spPr>
      </p:pic>
      <p:pic>
        <p:nvPicPr>
          <p:cNvPr id="9" name="Picture 8">
            <a:extLst>
              <a:ext uri="{FF2B5EF4-FFF2-40B4-BE49-F238E27FC236}">
                <a16:creationId xmlns:a16="http://schemas.microsoft.com/office/drawing/2014/main" id="{F8CD9D5E-133F-4530-B0F0-B68F9870DE52}"/>
              </a:ext>
            </a:extLst>
          </p:cNvPr>
          <p:cNvPicPr>
            <a:picLocks noChangeAspect="1"/>
          </p:cNvPicPr>
          <p:nvPr/>
        </p:nvPicPr>
        <p:blipFill>
          <a:blip r:embed="rId8"/>
          <a:stretch>
            <a:fillRect/>
          </a:stretch>
        </p:blipFill>
        <p:spPr>
          <a:xfrm>
            <a:off x="5488971" y="2355862"/>
            <a:ext cx="6616890" cy="3413189"/>
          </a:xfrm>
          <a:prstGeom prst="rect">
            <a:avLst/>
          </a:prstGeom>
        </p:spPr>
      </p:pic>
      <p:pic>
        <p:nvPicPr>
          <p:cNvPr id="10" name="Picture 9">
            <a:extLst>
              <a:ext uri="{FF2B5EF4-FFF2-40B4-BE49-F238E27FC236}">
                <a16:creationId xmlns:a16="http://schemas.microsoft.com/office/drawing/2014/main" id="{0DF5A3BC-1772-4E1C-B263-58085DE7DBDB}"/>
              </a:ext>
            </a:extLst>
          </p:cNvPr>
          <p:cNvPicPr>
            <a:picLocks noChangeAspect="1"/>
          </p:cNvPicPr>
          <p:nvPr/>
        </p:nvPicPr>
        <p:blipFill>
          <a:blip r:embed="rId9"/>
          <a:stretch>
            <a:fillRect/>
          </a:stretch>
        </p:blipFill>
        <p:spPr>
          <a:xfrm>
            <a:off x="5488971" y="1386431"/>
            <a:ext cx="6592104" cy="5352050"/>
          </a:xfrm>
          <a:prstGeom prst="rect">
            <a:avLst/>
          </a:prstGeom>
        </p:spPr>
      </p:pic>
      <p:graphicFrame>
        <p:nvGraphicFramePr>
          <p:cNvPr id="11" name="Table 10">
            <a:extLst>
              <a:ext uri="{FF2B5EF4-FFF2-40B4-BE49-F238E27FC236}">
                <a16:creationId xmlns:a16="http://schemas.microsoft.com/office/drawing/2014/main" id="{A0BA99FE-ACBE-428D-989E-11EEF098AEAA}"/>
              </a:ext>
            </a:extLst>
          </p:cNvPr>
          <p:cNvGraphicFramePr/>
          <p:nvPr/>
        </p:nvGraphicFramePr>
        <p:xfrm>
          <a:off x="5464185" y="1445080"/>
          <a:ext cx="6592105" cy="4380216"/>
        </p:xfrm>
        <a:graphic>
          <a:graphicData uri="http://schemas.openxmlformats.org/drawingml/2006/table">
            <a:tbl>
              <a:tblPr firstRow="1" firstCol="1" bandRow="1">
                <a:tableStyleId>{5C22544A-7EE6-4342-B048-85BDC9FD1C3A}</a:tableStyleId>
              </a:tblPr>
              <a:tblGrid>
                <a:gridCol w="938537">
                  <a:extLst>
                    <a:ext uri="{9D8B030D-6E8A-4147-A177-3AD203B41FA5}">
                      <a16:colId xmlns:a16="http://schemas.microsoft.com/office/drawing/2014/main" val="3149786864"/>
                    </a:ext>
                  </a:extLst>
                </a:gridCol>
                <a:gridCol w="1932939">
                  <a:extLst>
                    <a:ext uri="{9D8B030D-6E8A-4147-A177-3AD203B41FA5}">
                      <a16:colId xmlns:a16="http://schemas.microsoft.com/office/drawing/2014/main" val="675822830"/>
                    </a:ext>
                  </a:extLst>
                </a:gridCol>
                <a:gridCol w="3720629">
                  <a:extLst>
                    <a:ext uri="{9D8B030D-6E8A-4147-A177-3AD203B41FA5}">
                      <a16:colId xmlns:a16="http://schemas.microsoft.com/office/drawing/2014/main" val="3102501709"/>
                    </a:ext>
                  </a:extLst>
                </a:gridCol>
              </a:tblGrid>
              <a:tr h="266532">
                <a:tc>
                  <a:txBody>
                    <a:bodyPr/>
                    <a:lstStyle/>
                    <a:p>
                      <a:pPr marL="0" marR="0" algn="l" fontAlgn="t">
                        <a:spcBef>
                          <a:spcPts val="0"/>
                        </a:spcBef>
                        <a:spcAft>
                          <a:spcPts val="0"/>
                        </a:spcAft>
                      </a:pPr>
                      <a:r>
                        <a:rPr lang="en-US" sz="1100" u="none" strike="noStrike" dirty="0">
                          <a:effectLst/>
                        </a:rPr>
                        <a:t>Step #</a:t>
                      </a:r>
                      <a:endParaRPr lang="en-US" sz="1800" b="0" i="0" u="none" strike="noStrike" dirty="0">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dirty="0">
                          <a:effectLst/>
                        </a:rPr>
                        <a:t>Page Name</a:t>
                      </a:r>
                      <a:endParaRPr lang="en-US" sz="1800" b="0" i="0" u="none" strike="noStrike" dirty="0">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Description</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1226207473"/>
                  </a:ext>
                </a:extLst>
              </a:tr>
              <a:tr h="316281">
                <a:tc>
                  <a:txBody>
                    <a:bodyPr/>
                    <a:lstStyle/>
                    <a:p>
                      <a:pPr marL="0" marR="0" algn="l" fontAlgn="t">
                        <a:spcBef>
                          <a:spcPts val="0"/>
                        </a:spcBef>
                        <a:spcAft>
                          <a:spcPts val="0"/>
                        </a:spcAft>
                      </a:pPr>
                      <a:r>
                        <a:rPr lang="en-US" sz="1100" u="none" strike="noStrike">
                          <a:effectLst/>
                        </a:rPr>
                        <a:t>Step 1</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Azure Account</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Use an Azure account that’s already linked or link a new one. </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173843110"/>
                  </a:ext>
                </a:extLst>
              </a:tr>
              <a:tr h="600848">
                <a:tc>
                  <a:txBody>
                    <a:bodyPr/>
                    <a:lstStyle/>
                    <a:p>
                      <a:pPr marL="0" marR="0" algn="l" fontAlgn="t">
                        <a:spcBef>
                          <a:spcPts val="0"/>
                        </a:spcBef>
                        <a:spcAft>
                          <a:spcPts val="0"/>
                        </a:spcAft>
                      </a:pPr>
                      <a:r>
                        <a:rPr lang="en-US" sz="1100" u="none" strike="noStrike">
                          <a:effectLst/>
                        </a:rPr>
                        <a:t>Step 2</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Assessment results </a:t>
                      </a:r>
                      <a:br>
                        <a:rPr lang="en-US" sz="1100" u="none" strike="noStrike">
                          <a:effectLst/>
                        </a:rPr>
                      </a:br>
                      <a:r>
                        <a:rPr lang="en-US" sz="1100" u="none" strike="noStrike">
                          <a:effectLst/>
                        </a:rPr>
                        <a:t>Azure SQL Target</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Azure SQL readiness assessment runs in the background to help you identify the right Azure SQL target.</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805076623"/>
                  </a:ext>
                </a:extLst>
              </a:tr>
              <a:tr h="299995">
                <a:tc>
                  <a:txBody>
                    <a:bodyPr/>
                    <a:lstStyle/>
                    <a:p>
                      <a:pPr marL="0" marR="0" algn="l" fontAlgn="t">
                        <a:spcBef>
                          <a:spcPts val="0"/>
                        </a:spcBef>
                        <a:spcAft>
                          <a:spcPts val="0"/>
                        </a:spcAft>
                      </a:pPr>
                      <a:r>
                        <a:rPr lang="en-US" sz="1100" u="none" strike="noStrike">
                          <a:effectLst/>
                        </a:rPr>
                        <a:t>Step 3</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Migration Mode</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Select between Online or Offline migration mode</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834093009"/>
                  </a:ext>
                </a:extLst>
              </a:tr>
              <a:tr h="1249338">
                <a:tc>
                  <a:txBody>
                    <a:bodyPr/>
                    <a:lstStyle/>
                    <a:p>
                      <a:pPr marL="0" marR="0" algn="l" fontAlgn="t">
                        <a:spcBef>
                          <a:spcPts val="0"/>
                        </a:spcBef>
                        <a:spcAft>
                          <a:spcPts val="0"/>
                        </a:spcAft>
                      </a:pPr>
                      <a:r>
                        <a:rPr lang="en-US" sz="1100" u="none" strike="noStrike">
                          <a:effectLst/>
                        </a:rPr>
                        <a:t>Step 4</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Database Backup</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Select location of backup files</a:t>
                      </a:r>
                      <a:endParaRPr lang="en-US" sz="1800" u="none" strike="noStrike">
                        <a:effectLst/>
                      </a:endParaRPr>
                    </a:p>
                    <a:p>
                      <a:pPr marL="0" marR="0" algn="l" fontAlgn="t">
                        <a:spcBef>
                          <a:spcPts val="0"/>
                        </a:spcBef>
                        <a:spcAft>
                          <a:spcPts val="0"/>
                        </a:spcAft>
                      </a:pPr>
                      <a:r>
                        <a:rPr lang="en-US" sz="1100" u="none" strike="noStrike">
                          <a:effectLst/>
                        </a:rPr>
                        <a:t>On-premises:</a:t>
                      </a:r>
                      <a:endParaRPr lang="en-US" sz="1800" u="none" strike="noStrike">
                        <a:effectLst/>
                      </a:endParaRPr>
                    </a:p>
                    <a:p>
                      <a:pPr marL="171450" marR="0" indent="-171450" algn="l" fontAlgn="t">
                        <a:spcBef>
                          <a:spcPts val="0"/>
                        </a:spcBef>
                        <a:spcAft>
                          <a:spcPts val="0"/>
                        </a:spcAft>
                        <a:buFont typeface="Arial" panose="020B0604020202020204" pitchFamily="34" charset="0"/>
                        <a:buChar char="•"/>
                      </a:pPr>
                      <a:r>
                        <a:rPr lang="en-US" sz="1100" u="none" strike="noStrike">
                          <a:effectLst/>
                        </a:rPr>
                        <a:t>Provide the network share location where backups exists and user credentials that has read access to the share</a:t>
                      </a:r>
                      <a:endParaRPr lang="en-US" sz="1800" u="none" strike="noStrike">
                        <a:effectLst/>
                      </a:endParaRPr>
                    </a:p>
                    <a:p>
                      <a:pPr marL="171450" marR="0" indent="-171450" algn="l" fontAlgn="t">
                        <a:spcBef>
                          <a:spcPts val="0"/>
                        </a:spcBef>
                        <a:spcAft>
                          <a:spcPts val="0"/>
                        </a:spcAft>
                        <a:buFont typeface="Arial" panose="020B0604020202020204" pitchFamily="34" charset="0"/>
                        <a:buChar char="•"/>
                      </a:pPr>
                      <a:r>
                        <a:rPr lang="en-US" sz="1100" u="none" strike="noStrike">
                          <a:effectLst/>
                        </a:rPr>
                        <a:t>Provide Azure Storage Account where backup files have to be copied to.</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3660347939"/>
                  </a:ext>
                </a:extLst>
              </a:tr>
              <a:tr h="1302417">
                <a:tc>
                  <a:txBody>
                    <a:bodyPr/>
                    <a:lstStyle/>
                    <a:p>
                      <a:pPr marL="0" marR="0" algn="l" fontAlgn="t">
                        <a:spcBef>
                          <a:spcPts val="0"/>
                        </a:spcBef>
                        <a:spcAft>
                          <a:spcPts val="0"/>
                        </a:spcAft>
                      </a:pPr>
                      <a:r>
                        <a:rPr lang="en-US" sz="1100" u="none" strike="noStrike">
                          <a:effectLst/>
                        </a:rPr>
                        <a:t>Step 5</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Azure Database Migration Service (DMS)</a:t>
                      </a:r>
                      <a:endParaRPr lang="en-US" sz="1800" b="0" i="0" u="none" strike="noStrike">
                        <a:effectLst/>
                        <a:latin typeface="Arial" panose="020B0604020202020204" pitchFamily="34" charset="0"/>
                      </a:endParaRPr>
                    </a:p>
                  </a:txBody>
                  <a:tcPr marL="68580" marR="68580" marT="9525" marB="0"/>
                </a:tc>
                <a:tc>
                  <a:txBody>
                    <a:bodyPr/>
                    <a:lstStyle/>
                    <a:p>
                      <a:pPr marL="171450" marR="0" indent="-171450" algn="l" fontAlgn="t">
                        <a:spcBef>
                          <a:spcPts val="0"/>
                        </a:spcBef>
                        <a:spcAft>
                          <a:spcPts val="0"/>
                        </a:spcAft>
                        <a:buClrTx/>
                        <a:buSzPts val="1100"/>
                        <a:buFont typeface="Arial" panose="020B0604020202020204" pitchFamily="34" charset="0"/>
                        <a:buChar char="•"/>
                      </a:pPr>
                      <a:r>
                        <a:rPr lang="en-US" sz="1100" u="none" strike="noStrike">
                          <a:effectLst/>
                        </a:rPr>
                        <a:t>Create DMS</a:t>
                      </a:r>
                    </a:p>
                    <a:p>
                      <a:pPr marL="171450" marR="0" indent="-171450" algn="l" fontAlgn="t">
                        <a:spcBef>
                          <a:spcPts val="0"/>
                        </a:spcBef>
                        <a:spcAft>
                          <a:spcPts val="0"/>
                        </a:spcAft>
                        <a:buClrTx/>
                        <a:buSzPts val="1100"/>
                        <a:buFont typeface="Arial" panose="020B0604020202020204" pitchFamily="34" charset="0"/>
                        <a:buChar char="•"/>
                      </a:pPr>
                      <a:r>
                        <a:rPr lang="en-US" sz="1100" u="none" strike="noStrike">
                          <a:effectLst/>
                        </a:rPr>
                        <a:t>Download Self Hosted Integration Runtime (SHIR)</a:t>
                      </a:r>
                    </a:p>
                    <a:p>
                      <a:pPr marL="171450" marR="0" indent="-171450" algn="l" fontAlgn="t">
                        <a:spcBef>
                          <a:spcPts val="0"/>
                        </a:spcBef>
                        <a:spcAft>
                          <a:spcPts val="0"/>
                        </a:spcAft>
                        <a:buClrTx/>
                        <a:buSzPts val="1100"/>
                        <a:buFont typeface="Arial" panose="020B0604020202020204" pitchFamily="34" charset="0"/>
                        <a:buChar char="•"/>
                      </a:pPr>
                      <a:r>
                        <a:rPr lang="en-US" sz="1100" u="none" strike="noStrike">
                          <a:effectLst/>
                        </a:rPr>
                        <a:t>Install SHIR</a:t>
                      </a:r>
                    </a:p>
                    <a:p>
                      <a:pPr marL="171450" marR="0" indent="-171450" algn="l" fontAlgn="t">
                        <a:spcBef>
                          <a:spcPts val="0"/>
                        </a:spcBef>
                        <a:spcAft>
                          <a:spcPts val="0"/>
                        </a:spcAft>
                        <a:buClrTx/>
                        <a:buSzPts val="1100"/>
                        <a:buFont typeface="Arial" panose="020B0604020202020204" pitchFamily="34" charset="0"/>
                        <a:buChar char="•"/>
                      </a:pPr>
                      <a:r>
                        <a:rPr lang="en-US" sz="1100" u="none" strike="noStrike">
                          <a:effectLst/>
                        </a:rPr>
                        <a:t>Register SHIR with one of the authentication keys displayed while DMS was created</a:t>
                      </a:r>
                    </a:p>
                    <a:p>
                      <a:pPr marL="171450" marR="0" indent="-171450" algn="l" fontAlgn="t">
                        <a:spcBef>
                          <a:spcPts val="0"/>
                        </a:spcBef>
                        <a:spcAft>
                          <a:spcPts val="0"/>
                        </a:spcAft>
                        <a:buClrTx/>
                        <a:buSzPts val="1100"/>
                        <a:buFont typeface="Arial" panose="020B0604020202020204" pitchFamily="34" charset="0"/>
                        <a:buChar char="•"/>
                      </a:pPr>
                      <a:r>
                        <a:rPr lang="en-US" sz="1100" u="none" strike="noStrike">
                          <a:effectLst/>
                        </a:rPr>
                        <a:t>Check connection status to ensure DMS is connected to SHIR</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4079824310"/>
                  </a:ext>
                </a:extLst>
              </a:tr>
              <a:tr h="316281">
                <a:tc>
                  <a:txBody>
                    <a:bodyPr/>
                    <a:lstStyle/>
                    <a:p>
                      <a:pPr marL="0" marR="0" algn="l" fontAlgn="t">
                        <a:spcBef>
                          <a:spcPts val="0"/>
                        </a:spcBef>
                        <a:spcAft>
                          <a:spcPts val="0"/>
                        </a:spcAft>
                      </a:pPr>
                      <a:r>
                        <a:rPr lang="en-US" sz="1100" u="none" strike="noStrike">
                          <a:effectLst/>
                        </a:rPr>
                        <a:t>Step 6</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a:effectLst/>
                        </a:rPr>
                        <a:t>Summary</a:t>
                      </a:r>
                      <a:endParaRPr lang="en-US" sz="1800" b="0" i="0" u="none" strike="noStrike">
                        <a:effectLst/>
                        <a:latin typeface="Arial" panose="020B0604020202020204" pitchFamily="34" charset="0"/>
                      </a:endParaRPr>
                    </a:p>
                  </a:txBody>
                  <a:tcPr marL="68580" marR="68580" marT="9525" marB="0"/>
                </a:tc>
                <a:tc>
                  <a:txBody>
                    <a:bodyPr/>
                    <a:lstStyle/>
                    <a:p>
                      <a:pPr marL="0" marR="0" algn="l" fontAlgn="t">
                        <a:spcBef>
                          <a:spcPts val="0"/>
                        </a:spcBef>
                        <a:spcAft>
                          <a:spcPts val="0"/>
                        </a:spcAft>
                      </a:pPr>
                      <a:r>
                        <a:rPr lang="en-US" sz="1100" u="none" strike="noStrike" dirty="0">
                          <a:effectLst/>
                        </a:rPr>
                        <a:t>Review summary and start migration.</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202564801"/>
                  </a:ext>
                </a:extLst>
              </a:tr>
            </a:tbl>
          </a:graphicData>
        </a:graphic>
      </p:graphicFrame>
      <p:pic>
        <p:nvPicPr>
          <p:cNvPr id="13" name="Picture 12">
            <a:extLst>
              <a:ext uri="{FF2B5EF4-FFF2-40B4-BE49-F238E27FC236}">
                <a16:creationId xmlns:a16="http://schemas.microsoft.com/office/drawing/2014/main" id="{F006BC88-1383-4D40-B05E-654DEF311A9E}"/>
              </a:ext>
            </a:extLst>
          </p:cNvPr>
          <p:cNvPicPr>
            <a:picLocks noChangeAspect="1"/>
          </p:cNvPicPr>
          <p:nvPr/>
        </p:nvPicPr>
        <p:blipFill>
          <a:blip r:embed="rId10">
            <a:alphaModFix amt="30000"/>
          </a:blip>
          <a:stretch>
            <a:fillRect/>
          </a:stretch>
        </p:blipFill>
        <p:spPr>
          <a:xfrm>
            <a:off x="11559833" y="48621"/>
            <a:ext cx="591634" cy="560979"/>
          </a:xfrm>
          <a:prstGeom prst="rect">
            <a:avLst/>
          </a:prstGeom>
          <a:solidFill>
            <a:schemeClr val="accent1"/>
          </a:solidFill>
        </p:spPr>
      </p:pic>
      <p:sp>
        <p:nvSpPr>
          <p:cNvPr id="2" name="Explosion: 8 Points 1">
            <a:extLst>
              <a:ext uri="{FF2B5EF4-FFF2-40B4-BE49-F238E27FC236}">
                <a16:creationId xmlns:a16="http://schemas.microsoft.com/office/drawing/2014/main" id="{8693A72D-4FFB-4533-8FE0-B825E67BB482}"/>
              </a:ext>
            </a:extLst>
          </p:cNvPr>
          <p:cNvSpPr/>
          <p:nvPr/>
        </p:nvSpPr>
        <p:spPr bwMode="auto">
          <a:xfrm>
            <a:off x="5162400" y="5639498"/>
            <a:ext cx="5464800" cy="1351660"/>
          </a:xfrm>
          <a:prstGeom prst="irregularSeal1">
            <a:avLst/>
          </a:prstGeom>
          <a:solidFill>
            <a:schemeClr val="accent2">
              <a:lumMod val="60000"/>
              <a:lumOff val="4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175" fontAlgn="base">
              <a:spcBef>
                <a:spcPts val="600"/>
              </a:spcBef>
              <a:spcAft>
                <a:spcPts val="300"/>
              </a:spcAft>
            </a:pPr>
            <a:r>
              <a:rPr lang="en-US" sz="1800" b="1" kern="0" dirty="0">
                <a:solidFill>
                  <a:schemeClr val="bg1"/>
                </a:solidFill>
                <a:cs typeface="Segoe UI" pitchFamily="34" charset="0"/>
              </a:rPr>
              <a:t>Public Preview – Q1 FY22</a:t>
            </a:r>
          </a:p>
        </p:txBody>
      </p:sp>
    </p:spTree>
    <p:extLst>
      <p:ext uri="{BB962C8B-B14F-4D97-AF65-F5344CB8AC3E}">
        <p14:creationId xmlns:p14="http://schemas.microsoft.com/office/powerpoint/2010/main" val="177442177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398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S logo white - EMF" descr="Microsoft logo white text version">
            <a:extLst>
              <a:ext uri="{FF2B5EF4-FFF2-40B4-BE49-F238E27FC236}">
                <a16:creationId xmlns:a16="http://schemas.microsoft.com/office/drawing/2014/main" id="{98489E1F-4D0D-4A3E-9D5D-684CEFAED8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a:xfrm>
            <a:off x="427200" y="2635695"/>
            <a:ext cx="10619000" cy="535905"/>
          </a:xfrm>
        </p:spPr>
        <p:txBody>
          <a:bodyPr/>
          <a:lstStyle/>
          <a:p>
            <a:r>
              <a:rPr lang="en-US" dirty="0">
                <a:latin typeface="Segoe UI Semibold" panose="020B0702040204020203" pitchFamily="34" charset="0"/>
                <a:cs typeface="Segoe UI Semibold" panose="020B0702040204020203" pitchFamily="34" charset="0"/>
              </a:rPr>
              <a:t>Azure SQL Migration extension in Azure Data Studio</a:t>
            </a:r>
            <a:br>
              <a:rPr lang="en-US" dirty="0"/>
            </a:br>
            <a:endParaRPr lang="en-US" sz="1200" i="1" spc="0" dirty="0">
              <a:solidFill>
                <a:schemeClr val="tx1"/>
              </a:solidFill>
            </a:endParaRP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3636000" y="3171600"/>
            <a:ext cx="8272800" cy="332399"/>
          </a:xfrm>
        </p:spPr>
        <p:txBody>
          <a:bodyPr/>
          <a:lstStyle/>
          <a:p>
            <a:r>
              <a:rPr lang="en-US" sz="2400" i="1" dirty="0">
                <a:solidFill>
                  <a:srgbClr val="41B8F9"/>
                </a:solidFill>
                <a:latin typeface="Segoe UI Semibold" panose="020B0702040204020203" pitchFamily="34" charset="0"/>
                <a:cs typeface="Segoe UI Semibold" panose="020B0702040204020203" pitchFamily="34" charset="0"/>
              </a:rPr>
              <a:t>powered by </a:t>
            </a:r>
            <a:r>
              <a:rPr lang="en-US" sz="2400" b="1" i="1" dirty="0">
                <a:solidFill>
                  <a:srgbClr val="41B8F9"/>
                </a:solidFill>
                <a:latin typeface="Segoe UI Semibold" panose="020B0702040204020203" pitchFamily="34" charset="0"/>
                <a:cs typeface="Segoe UI Semibold" panose="020B0702040204020203" pitchFamily="34" charset="0"/>
              </a:rPr>
              <a:t>Azure Database Migration Service (DMS)</a:t>
            </a:r>
          </a:p>
        </p:txBody>
      </p:sp>
      <p:sp>
        <p:nvSpPr>
          <p:cNvPr id="4" name="TextBox 3">
            <a:extLst>
              <a:ext uri="{FF2B5EF4-FFF2-40B4-BE49-F238E27FC236}">
                <a16:creationId xmlns:a16="http://schemas.microsoft.com/office/drawing/2014/main" id="{A8802ACE-60A9-4CCB-A1A1-542F6E7B32F9}"/>
              </a:ext>
            </a:extLst>
          </p:cNvPr>
          <p:cNvSpPr txBox="1"/>
          <p:nvPr/>
        </p:nvSpPr>
        <p:spPr>
          <a:xfrm>
            <a:off x="274600" y="1288592"/>
            <a:ext cx="8039701"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2400" b="0" i="0" u="none" strike="noStrike" kern="1200" cap="none" spc="0" normalizeH="0" baseline="0" noProof="0" dirty="0">
                <a:ln>
                  <a:noFill/>
                </a:ln>
                <a:solidFill>
                  <a:srgbClr val="41B8F9"/>
                </a:solidFill>
                <a:effectLst/>
                <a:uLnTx/>
                <a:uFillTx/>
                <a:latin typeface="Segoe UI Semibold" panose="020B0702040204020203" pitchFamily="34" charset="0"/>
                <a:ea typeface="+mn-ea"/>
                <a:cs typeface="Segoe UI Semibold" panose="020B0702040204020203" pitchFamily="34" charset="0"/>
              </a:rPr>
              <a:t>Assess and migrate SQL Server databases to Azure SQL</a:t>
            </a:r>
          </a:p>
        </p:txBody>
      </p:sp>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1F9C-105B-4F4A-A6F0-70F830953E6E}"/>
              </a:ext>
            </a:extLst>
          </p:cNvPr>
          <p:cNvSpPr>
            <a:spLocks noGrp="1"/>
          </p:cNvSpPr>
          <p:nvPr>
            <p:ph type="ctrTitle"/>
          </p:nvPr>
        </p:nvSpPr>
        <p:spPr>
          <a:xfrm>
            <a:off x="286513" y="56015"/>
            <a:ext cx="11362944" cy="750385"/>
          </a:xfrm>
        </p:spPr>
        <p:txBody>
          <a:bodyPr/>
          <a:lstStyle/>
          <a:p>
            <a:r>
              <a:rPr lang="en-US" b="1" dirty="0"/>
              <a:t>Customer Scenarios</a:t>
            </a:r>
          </a:p>
        </p:txBody>
      </p:sp>
      <p:sp>
        <p:nvSpPr>
          <p:cNvPr id="4" name="Rectangle: Rounded Corners 3">
            <a:extLst>
              <a:ext uri="{FF2B5EF4-FFF2-40B4-BE49-F238E27FC236}">
                <a16:creationId xmlns:a16="http://schemas.microsoft.com/office/drawing/2014/main" id="{717DA206-BBA4-4F70-85BE-D4E91C3A0E41}"/>
              </a:ext>
            </a:extLst>
          </p:cNvPr>
          <p:cNvSpPr/>
          <p:nvPr/>
        </p:nvSpPr>
        <p:spPr bwMode="auto">
          <a:xfrm>
            <a:off x="165600" y="1058400"/>
            <a:ext cx="11908800" cy="2649600"/>
          </a:xfrm>
          <a:prstGeom prst="roundRect">
            <a:avLst/>
          </a:prstGeom>
          <a:solidFill>
            <a:schemeClr val="bg2">
              <a:lumMod val="9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175" fontAlgn="base">
              <a:spcBef>
                <a:spcPts val="600"/>
              </a:spcBef>
              <a:spcAft>
                <a:spcPts val="300"/>
              </a:spcAft>
            </a:pPr>
            <a:endParaRPr lang="en-US" sz="2000" kern="0" dirty="0">
              <a:solidFill>
                <a:schemeClr val="bg1"/>
              </a:solidFill>
              <a:cs typeface="Segoe UI" pitchFamily="34" charset="0"/>
            </a:endParaRPr>
          </a:p>
        </p:txBody>
      </p:sp>
      <p:sp>
        <p:nvSpPr>
          <p:cNvPr id="6" name="Rectangle: Rounded Corners 5">
            <a:extLst>
              <a:ext uri="{FF2B5EF4-FFF2-40B4-BE49-F238E27FC236}">
                <a16:creationId xmlns:a16="http://schemas.microsoft.com/office/drawing/2014/main" id="{B12C37B1-C75C-45FD-AC53-702276ECCE1D}"/>
              </a:ext>
            </a:extLst>
          </p:cNvPr>
          <p:cNvSpPr/>
          <p:nvPr/>
        </p:nvSpPr>
        <p:spPr bwMode="auto">
          <a:xfrm>
            <a:off x="165600" y="3960000"/>
            <a:ext cx="11908800" cy="2700000"/>
          </a:xfrm>
          <a:prstGeom prst="roundRect">
            <a:avLst/>
          </a:prstGeom>
          <a:solidFill>
            <a:schemeClr val="bg2">
              <a:lumMod val="9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175" fontAlgn="base">
              <a:spcBef>
                <a:spcPts val="600"/>
              </a:spcBef>
              <a:spcAft>
                <a:spcPts val="300"/>
              </a:spcAft>
            </a:pPr>
            <a:endParaRPr lang="en-US" sz="2000" kern="0" dirty="0">
              <a:solidFill>
                <a:schemeClr val="bg1"/>
              </a:solidFill>
              <a:cs typeface="Segoe UI" pitchFamily="34" charset="0"/>
            </a:endParaRPr>
          </a:p>
        </p:txBody>
      </p:sp>
      <p:sp>
        <p:nvSpPr>
          <p:cNvPr id="13" name="Rectangle 12">
            <a:extLst>
              <a:ext uri="{FF2B5EF4-FFF2-40B4-BE49-F238E27FC236}">
                <a16:creationId xmlns:a16="http://schemas.microsoft.com/office/drawing/2014/main" id="{691B835B-55A9-4657-B97E-05F37EA8986B}"/>
              </a:ext>
            </a:extLst>
          </p:cNvPr>
          <p:cNvSpPr/>
          <p:nvPr/>
        </p:nvSpPr>
        <p:spPr bwMode="auto">
          <a:xfrm>
            <a:off x="1293984" y="1150938"/>
            <a:ext cx="2397600"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171450" marR="0" lvl="0" indent="-171450" fontAlgn="base">
              <a:spcBef>
                <a:spcPts val="0"/>
              </a:spcBef>
              <a:spcAft>
                <a:spcPts val="0"/>
              </a:spcAft>
              <a:buFont typeface="Arial" panose="020B0604020202020204" pitchFamily="34" charset="0"/>
              <a:buChar char="•"/>
            </a:pPr>
            <a:endParaRPr lang="en-US" sz="1200" dirty="0">
              <a:solidFill>
                <a:schemeClr val="tx1">
                  <a:lumMod val="95000"/>
                  <a:lumOff val="5000"/>
                </a:schemeClr>
              </a:solidFill>
              <a:latin typeface="Calibri" panose="020F0502020204030204" pitchFamily="34" charset="0"/>
            </a:endParaRPr>
          </a:p>
          <a:p>
            <a:pPr marL="171450" marR="0" lvl="0" indent="-171450" fontAlgn="base">
              <a:spcBef>
                <a:spcPts val="0"/>
              </a:spcBef>
              <a:spcAft>
                <a:spcPts val="0"/>
              </a:spcAft>
              <a:buFont typeface="Arial" panose="020B0604020202020204" pitchFamily="34" charset="0"/>
              <a:buChar char="•"/>
            </a:pPr>
            <a:endParaRPr lang="en-US" sz="1200" dirty="0">
              <a:solidFill>
                <a:schemeClr val="tx1">
                  <a:lumMod val="95000"/>
                  <a:lumOff val="5000"/>
                </a:schemeClr>
              </a:solidFill>
              <a:latin typeface="Calibri" panose="020F0502020204030204" pitchFamily="34" charset="0"/>
            </a:endParaRPr>
          </a:p>
          <a:p>
            <a:pPr marL="171450" marR="0" lvl="0" indent="-171450" fontAlgn="base">
              <a:spcBef>
                <a:spcPts val="0"/>
              </a:spcBef>
              <a:spcAft>
                <a:spcPts val="0"/>
              </a:spcAft>
              <a:buFont typeface="Arial" panose="020B0604020202020204" pitchFamily="34" charset="0"/>
              <a:buChar char="•"/>
            </a:pPr>
            <a:r>
              <a:rPr lang="en-US" sz="1400" dirty="0">
                <a:solidFill>
                  <a:schemeClr val="tx1">
                    <a:lumMod val="95000"/>
                    <a:lumOff val="5000"/>
                  </a:schemeClr>
                </a:solidFill>
                <a:latin typeface="Calibri" panose="020F0502020204030204" pitchFamily="34" charset="0"/>
              </a:rPr>
              <a:t>Customer has 100s of databases on their on-premises SQL Server that they want to migrate to Azure SQL MI.</a:t>
            </a:r>
          </a:p>
          <a:p>
            <a:pPr marL="171450" marR="0" lvl="0" indent="-171450" fontAlgn="base">
              <a:spcBef>
                <a:spcPts val="0"/>
              </a:spcBef>
              <a:spcAft>
                <a:spcPts val="0"/>
              </a:spcAft>
              <a:buFont typeface="Arial" panose="020B0604020202020204" pitchFamily="34" charset="0"/>
              <a:buChar char="•"/>
            </a:pPr>
            <a:r>
              <a:rPr lang="en-US" sz="1400" dirty="0">
                <a:solidFill>
                  <a:schemeClr val="tx1">
                    <a:lumMod val="95000"/>
                    <a:lumOff val="5000"/>
                  </a:schemeClr>
                </a:solidFill>
                <a:latin typeface="Calibri" panose="020F0502020204030204" pitchFamily="34" charset="0"/>
              </a:rPr>
              <a:t>They are looking for an option to migrate all the databases at once without much manual effort. </a:t>
            </a:r>
          </a:p>
        </p:txBody>
      </p:sp>
      <p:sp>
        <p:nvSpPr>
          <p:cNvPr id="15" name="Rectangle 14">
            <a:extLst>
              <a:ext uri="{FF2B5EF4-FFF2-40B4-BE49-F238E27FC236}">
                <a16:creationId xmlns:a16="http://schemas.microsoft.com/office/drawing/2014/main" id="{EE098FC9-9F5F-4BB5-96F9-D3738CE25CC3}"/>
              </a:ext>
            </a:extLst>
          </p:cNvPr>
          <p:cNvSpPr/>
          <p:nvPr/>
        </p:nvSpPr>
        <p:spPr bwMode="auto">
          <a:xfrm>
            <a:off x="3874896" y="1150937"/>
            <a:ext cx="3683088"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r>
              <a:rPr lang="en-US" sz="1200" dirty="0">
                <a:solidFill>
                  <a:prstClr val="black"/>
                </a:solidFill>
              </a:rPr>
              <a:t>DS Ninja team analyzed their current environment and recommended them to use migration extension in Azure Data Studio-Insider for migrating their databases</a:t>
            </a:r>
          </a:p>
          <a:p>
            <a:pPr algn="ctr" defTabSz="932175" fontAlgn="base">
              <a:spcBef>
                <a:spcPts val="600"/>
              </a:spcBef>
              <a:spcAft>
                <a:spcPts val="300"/>
              </a:spcAft>
            </a:pPr>
            <a:endParaRPr lang="en-US" sz="1200" kern="0" dirty="0">
              <a:solidFill>
                <a:schemeClr val="bg1"/>
              </a:solidFill>
              <a:cs typeface="Segoe UI" pitchFamily="34" charset="0"/>
            </a:endParaRPr>
          </a:p>
        </p:txBody>
      </p:sp>
      <p:sp>
        <p:nvSpPr>
          <p:cNvPr id="17" name="Rectangle 16">
            <a:extLst>
              <a:ext uri="{FF2B5EF4-FFF2-40B4-BE49-F238E27FC236}">
                <a16:creationId xmlns:a16="http://schemas.microsoft.com/office/drawing/2014/main" id="{BA2381FD-7F0E-423F-8BA5-CDCD29022A22}"/>
              </a:ext>
            </a:extLst>
          </p:cNvPr>
          <p:cNvSpPr/>
          <p:nvPr/>
        </p:nvSpPr>
        <p:spPr bwMode="auto">
          <a:xfrm>
            <a:off x="7737984" y="1150937"/>
            <a:ext cx="2484000"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250" dirty="0">
              <a:solidFill>
                <a:prstClr val="black"/>
              </a:solidFill>
            </a:endParaRPr>
          </a:p>
          <a:p>
            <a:pPr marL="171450" indent="-171450">
              <a:buFont typeface="Arial" panose="020B0604020202020204" pitchFamily="34" charset="0"/>
              <a:buChar char="•"/>
            </a:pPr>
            <a:endParaRPr lang="en-US" sz="1250" dirty="0">
              <a:solidFill>
                <a:prstClr val="black"/>
              </a:solidFill>
            </a:endParaRPr>
          </a:p>
          <a:p>
            <a:pPr marL="171450" indent="-171450">
              <a:buFont typeface="Arial" panose="020B0604020202020204" pitchFamily="34" charset="0"/>
              <a:buChar char="•"/>
            </a:pPr>
            <a:r>
              <a:rPr lang="en-GB" sz="1250" dirty="0">
                <a:solidFill>
                  <a:prstClr val="black"/>
                </a:solidFill>
              </a:rPr>
              <a:t>Customer felt comfortable moving all their databases to SQL MI because of the simplified migration process</a:t>
            </a:r>
          </a:p>
          <a:p>
            <a:pPr marL="171450" indent="-171450">
              <a:buFont typeface="Arial" panose="020B0604020202020204" pitchFamily="34" charset="0"/>
              <a:buChar char="•"/>
            </a:pPr>
            <a:r>
              <a:rPr lang="en-GB" sz="1250" dirty="0">
                <a:solidFill>
                  <a:prstClr val="black"/>
                </a:solidFill>
              </a:rPr>
              <a:t>This migration will increase their presence on Azure and eventually they are planning to migrate their applications to Azure as well. </a:t>
            </a:r>
          </a:p>
        </p:txBody>
      </p:sp>
      <p:sp>
        <p:nvSpPr>
          <p:cNvPr id="18" name="Rectangle 17">
            <a:extLst>
              <a:ext uri="{FF2B5EF4-FFF2-40B4-BE49-F238E27FC236}">
                <a16:creationId xmlns:a16="http://schemas.microsoft.com/office/drawing/2014/main" id="{D8A4DC01-F238-44C9-84EA-A75E50627D86}"/>
              </a:ext>
            </a:extLst>
          </p:cNvPr>
          <p:cNvSpPr/>
          <p:nvPr/>
        </p:nvSpPr>
        <p:spPr>
          <a:xfrm>
            <a:off x="1290672" y="1150756"/>
            <a:ext cx="2397600"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Business Situation </a:t>
            </a:r>
          </a:p>
        </p:txBody>
      </p:sp>
      <p:sp>
        <p:nvSpPr>
          <p:cNvPr id="20" name="Rectangle 19">
            <a:extLst>
              <a:ext uri="{FF2B5EF4-FFF2-40B4-BE49-F238E27FC236}">
                <a16:creationId xmlns:a16="http://schemas.microsoft.com/office/drawing/2014/main" id="{A8B10716-1D59-47A4-B4B5-9A5C51253910}"/>
              </a:ext>
            </a:extLst>
          </p:cNvPr>
          <p:cNvSpPr/>
          <p:nvPr/>
        </p:nvSpPr>
        <p:spPr>
          <a:xfrm>
            <a:off x="3878207" y="2371752"/>
            <a:ext cx="3679777"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Solution</a:t>
            </a:r>
          </a:p>
        </p:txBody>
      </p:sp>
      <p:sp>
        <p:nvSpPr>
          <p:cNvPr id="21" name="Rectangle 20">
            <a:extLst>
              <a:ext uri="{FF2B5EF4-FFF2-40B4-BE49-F238E27FC236}">
                <a16:creationId xmlns:a16="http://schemas.microsoft.com/office/drawing/2014/main" id="{C81956CD-34FE-4F2E-BE21-BBECD808B3A3}"/>
              </a:ext>
            </a:extLst>
          </p:cNvPr>
          <p:cNvSpPr/>
          <p:nvPr/>
        </p:nvSpPr>
        <p:spPr>
          <a:xfrm>
            <a:off x="7737984" y="1155544"/>
            <a:ext cx="2483999"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Business Impact </a:t>
            </a:r>
          </a:p>
        </p:txBody>
      </p:sp>
      <p:sp>
        <p:nvSpPr>
          <p:cNvPr id="23" name="Rectangle 22">
            <a:extLst>
              <a:ext uri="{FF2B5EF4-FFF2-40B4-BE49-F238E27FC236}">
                <a16:creationId xmlns:a16="http://schemas.microsoft.com/office/drawing/2014/main" id="{2A05ADF1-B208-4E4C-B0FF-312A7D7CEEED}"/>
              </a:ext>
            </a:extLst>
          </p:cNvPr>
          <p:cNvSpPr/>
          <p:nvPr/>
        </p:nvSpPr>
        <p:spPr>
          <a:xfrm>
            <a:off x="3878207" y="1150756"/>
            <a:ext cx="3679777"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Source - Target</a:t>
            </a:r>
          </a:p>
        </p:txBody>
      </p:sp>
      <p:pic>
        <p:nvPicPr>
          <p:cNvPr id="25" name="Picture 24" descr="Logo&#10;&#10;Description automatically generated">
            <a:extLst>
              <a:ext uri="{FF2B5EF4-FFF2-40B4-BE49-F238E27FC236}">
                <a16:creationId xmlns:a16="http://schemas.microsoft.com/office/drawing/2014/main" id="{9D37CD05-EF98-4324-86BF-EAA53C7AA5D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49729" y="1574492"/>
            <a:ext cx="804542" cy="661244"/>
          </a:xfrm>
          <a:prstGeom prst="rect">
            <a:avLst/>
          </a:prstGeom>
        </p:spPr>
      </p:pic>
      <p:pic>
        <p:nvPicPr>
          <p:cNvPr id="28" name="Picture 27" descr="Icon&#10;&#10;Description automatically generated">
            <a:extLst>
              <a:ext uri="{FF2B5EF4-FFF2-40B4-BE49-F238E27FC236}">
                <a16:creationId xmlns:a16="http://schemas.microsoft.com/office/drawing/2014/main" id="{147B4713-6BAD-4480-A5AB-AB18D5BE29A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84384" y="1506139"/>
            <a:ext cx="604800" cy="794769"/>
          </a:xfrm>
          <a:prstGeom prst="rect">
            <a:avLst/>
          </a:prstGeom>
        </p:spPr>
      </p:pic>
      <p:sp>
        <p:nvSpPr>
          <p:cNvPr id="29" name="Arrow: Right 28">
            <a:extLst>
              <a:ext uri="{FF2B5EF4-FFF2-40B4-BE49-F238E27FC236}">
                <a16:creationId xmlns:a16="http://schemas.microsoft.com/office/drawing/2014/main" id="{7D788E03-CD56-40D0-B012-9B612E35B72A}"/>
              </a:ext>
            </a:extLst>
          </p:cNvPr>
          <p:cNvSpPr/>
          <p:nvPr/>
        </p:nvSpPr>
        <p:spPr bwMode="auto">
          <a:xfrm>
            <a:off x="5434271" y="1784210"/>
            <a:ext cx="818398" cy="223200"/>
          </a:xfrm>
          <a:prstGeom prst="rightArrow">
            <a:avLst/>
          </a:prstGeom>
          <a:solidFill>
            <a:schemeClr val="accent1"/>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175" fontAlgn="base">
              <a:spcBef>
                <a:spcPts val="600"/>
              </a:spcBef>
              <a:spcAft>
                <a:spcPts val="300"/>
              </a:spcAft>
            </a:pPr>
            <a:endParaRPr lang="en-US" sz="2000" kern="0" dirty="0">
              <a:solidFill>
                <a:schemeClr val="bg1"/>
              </a:solidFill>
              <a:cs typeface="Segoe UI" pitchFamily="34" charset="0"/>
            </a:endParaRPr>
          </a:p>
        </p:txBody>
      </p:sp>
      <p:sp>
        <p:nvSpPr>
          <p:cNvPr id="31" name="Rectangle 30">
            <a:extLst>
              <a:ext uri="{FF2B5EF4-FFF2-40B4-BE49-F238E27FC236}">
                <a16:creationId xmlns:a16="http://schemas.microsoft.com/office/drawing/2014/main" id="{FCA67532-40A3-4139-A936-A5090F2F08DD}"/>
              </a:ext>
            </a:extLst>
          </p:cNvPr>
          <p:cNvSpPr/>
          <p:nvPr/>
        </p:nvSpPr>
        <p:spPr bwMode="auto">
          <a:xfrm>
            <a:off x="1290673" y="4072524"/>
            <a:ext cx="2397600"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171450" marR="0" lvl="0" indent="-171450" fontAlgn="base">
              <a:spcBef>
                <a:spcPts val="0"/>
              </a:spcBef>
              <a:spcAft>
                <a:spcPts val="0"/>
              </a:spcAft>
              <a:buFont typeface="Arial" panose="020B0604020202020204" pitchFamily="34" charset="0"/>
              <a:buChar char="•"/>
            </a:pPr>
            <a:endParaRPr lang="en-US" sz="1250" dirty="0">
              <a:solidFill>
                <a:schemeClr val="tx1">
                  <a:lumMod val="95000"/>
                  <a:lumOff val="5000"/>
                </a:schemeClr>
              </a:solidFill>
              <a:latin typeface="Calibri" panose="020F0502020204030204" pitchFamily="34" charset="0"/>
            </a:endParaRPr>
          </a:p>
          <a:p>
            <a:pPr marL="171450" marR="0" lvl="0" indent="-171450" fontAlgn="base">
              <a:spcBef>
                <a:spcPts val="0"/>
              </a:spcBef>
              <a:spcAft>
                <a:spcPts val="0"/>
              </a:spcAft>
              <a:buFont typeface="Arial" panose="020B0604020202020204" pitchFamily="34" charset="0"/>
              <a:buChar char="•"/>
            </a:pPr>
            <a:endParaRPr lang="en-US" sz="1250" dirty="0">
              <a:solidFill>
                <a:schemeClr val="tx1">
                  <a:lumMod val="95000"/>
                  <a:lumOff val="5000"/>
                </a:schemeClr>
              </a:solidFill>
              <a:latin typeface="Calibri" panose="020F0502020204030204" pitchFamily="34" charset="0"/>
            </a:endParaRPr>
          </a:p>
          <a:p>
            <a:pPr marL="171450" marR="0" lvl="0" indent="-171450" fontAlgn="base">
              <a:spcBef>
                <a:spcPts val="0"/>
              </a:spcBef>
              <a:spcAft>
                <a:spcPts val="0"/>
              </a:spcAft>
              <a:buFont typeface="Arial" panose="020B0604020202020204" pitchFamily="34" charset="0"/>
              <a:buChar char="•"/>
            </a:pPr>
            <a:r>
              <a:rPr lang="en-US" sz="1250" dirty="0">
                <a:solidFill>
                  <a:schemeClr val="tx1">
                    <a:lumMod val="95000"/>
                    <a:lumOff val="5000"/>
                  </a:schemeClr>
                </a:solidFill>
                <a:latin typeface="Calibri" panose="020F0502020204030204" pitchFamily="34" charset="0"/>
              </a:rPr>
              <a:t>Customer was exploring all possible solutions to easily migrate one of their business applications from AWS EC2 to Azure SQL MI.</a:t>
            </a:r>
          </a:p>
          <a:p>
            <a:pPr marL="171450" marR="0" lvl="0" indent="-171450" fontAlgn="base">
              <a:spcBef>
                <a:spcPts val="0"/>
              </a:spcBef>
              <a:spcAft>
                <a:spcPts val="0"/>
              </a:spcAft>
              <a:buFont typeface="Arial" panose="020B0604020202020204" pitchFamily="34" charset="0"/>
              <a:buChar char="•"/>
            </a:pPr>
            <a:r>
              <a:rPr lang="en-US" sz="1250" dirty="0">
                <a:solidFill>
                  <a:schemeClr val="tx1">
                    <a:lumMod val="95000"/>
                    <a:lumOff val="5000"/>
                  </a:schemeClr>
                </a:solidFill>
                <a:latin typeface="Calibri" panose="020F0502020204030204" pitchFamily="34" charset="0"/>
              </a:rPr>
              <a:t>Given the criticality of their business, they needed a solution to migrate with the lowest downtime</a:t>
            </a:r>
          </a:p>
        </p:txBody>
      </p:sp>
      <p:sp>
        <p:nvSpPr>
          <p:cNvPr id="33" name="Rectangle 32">
            <a:extLst>
              <a:ext uri="{FF2B5EF4-FFF2-40B4-BE49-F238E27FC236}">
                <a16:creationId xmlns:a16="http://schemas.microsoft.com/office/drawing/2014/main" id="{C82BCDA6-9520-4DD3-8893-BB8195140DDF}"/>
              </a:ext>
            </a:extLst>
          </p:cNvPr>
          <p:cNvSpPr/>
          <p:nvPr/>
        </p:nvSpPr>
        <p:spPr bwMode="auto">
          <a:xfrm>
            <a:off x="3871585" y="4072523"/>
            <a:ext cx="3683088"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pPr marL="171450" indent="-171450">
              <a:buFont typeface="Arial" panose="020B0604020202020204" pitchFamily="34" charset="0"/>
              <a:buChar char="•"/>
            </a:pPr>
            <a:endParaRPr lang="en-US" sz="1100" dirty="0">
              <a:solidFill>
                <a:prstClr val="black"/>
              </a:solidFill>
            </a:endParaRPr>
          </a:p>
          <a:p>
            <a:endParaRPr lang="en-US" sz="1100" dirty="0">
              <a:solidFill>
                <a:prstClr val="black"/>
              </a:solidFill>
            </a:endParaRPr>
          </a:p>
          <a:p>
            <a:r>
              <a:rPr lang="en-US" sz="1100" dirty="0">
                <a:solidFill>
                  <a:prstClr val="black"/>
                </a:solidFill>
              </a:rPr>
              <a:t>Customer signed up for the migration extension in Azure Data Studio in Private Preview to try the experience.</a:t>
            </a:r>
          </a:p>
          <a:p>
            <a:r>
              <a:rPr lang="en-US" sz="1100" dirty="0">
                <a:solidFill>
                  <a:prstClr val="black"/>
                </a:solidFill>
              </a:rPr>
              <a:t>They were happy with the experience and decided to migrate their Production database</a:t>
            </a:r>
          </a:p>
          <a:p>
            <a:pPr algn="ctr" defTabSz="932175" fontAlgn="base">
              <a:spcBef>
                <a:spcPts val="600"/>
              </a:spcBef>
              <a:spcAft>
                <a:spcPts val="300"/>
              </a:spcAft>
            </a:pPr>
            <a:endParaRPr lang="en-US" sz="1100" kern="0" dirty="0">
              <a:solidFill>
                <a:schemeClr val="bg1"/>
              </a:solidFill>
              <a:cs typeface="Segoe UI" pitchFamily="34" charset="0"/>
            </a:endParaRPr>
          </a:p>
        </p:txBody>
      </p:sp>
      <p:sp>
        <p:nvSpPr>
          <p:cNvPr id="35" name="Rectangle 34">
            <a:extLst>
              <a:ext uri="{FF2B5EF4-FFF2-40B4-BE49-F238E27FC236}">
                <a16:creationId xmlns:a16="http://schemas.microsoft.com/office/drawing/2014/main" id="{15BDA9A5-E8CC-487A-B999-9547753D1A94}"/>
              </a:ext>
            </a:extLst>
          </p:cNvPr>
          <p:cNvSpPr/>
          <p:nvPr/>
        </p:nvSpPr>
        <p:spPr bwMode="auto">
          <a:xfrm>
            <a:off x="7734673" y="4072523"/>
            <a:ext cx="2484000" cy="2422471"/>
          </a:xfrm>
          <a:prstGeom prst="rect">
            <a:avLst/>
          </a:prstGeom>
          <a:solidFill>
            <a:schemeClr val="accent4">
              <a:lumMod val="20000"/>
              <a:lumOff val="80000"/>
            </a:schemeClr>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endParaRPr lang="en-US" sz="1200" dirty="0">
              <a:latin typeface="Calibri" panose="020F0502020204030204" pitchFamily="34"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“Azure SQL migration is very helpful for our project. ‘Online migration’ can keep the source database working during the migration process, and it only takes less than 5 minutes to switch from the source database to the target database. The shortest downtime is essential for database migration in a production environment.”</a:t>
            </a:r>
          </a:p>
        </p:txBody>
      </p:sp>
      <p:sp>
        <p:nvSpPr>
          <p:cNvPr id="37" name="Rectangle 36">
            <a:extLst>
              <a:ext uri="{FF2B5EF4-FFF2-40B4-BE49-F238E27FC236}">
                <a16:creationId xmlns:a16="http://schemas.microsoft.com/office/drawing/2014/main" id="{C096C43A-E8FA-4D59-A604-D896BEEB1F10}"/>
              </a:ext>
            </a:extLst>
          </p:cNvPr>
          <p:cNvSpPr/>
          <p:nvPr/>
        </p:nvSpPr>
        <p:spPr>
          <a:xfrm>
            <a:off x="1287361" y="4072342"/>
            <a:ext cx="2397600"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Business Situation </a:t>
            </a:r>
          </a:p>
        </p:txBody>
      </p:sp>
      <p:sp>
        <p:nvSpPr>
          <p:cNvPr id="39" name="Rectangle 38">
            <a:extLst>
              <a:ext uri="{FF2B5EF4-FFF2-40B4-BE49-F238E27FC236}">
                <a16:creationId xmlns:a16="http://schemas.microsoft.com/office/drawing/2014/main" id="{7B0DF8DC-37C4-4F8A-92B0-F775B0532A26}"/>
              </a:ext>
            </a:extLst>
          </p:cNvPr>
          <p:cNvSpPr/>
          <p:nvPr/>
        </p:nvSpPr>
        <p:spPr>
          <a:xfrm>
            <a:off x="3874896" y="5293338"/>
            <a:ext cx="3679777"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Solution</a:t>
            </a:r>
          </a:p>
        </p:txBody>
      </p:sp>
      <p:sp>
        <p:nvSpPr>
          <p:cNvPr id="41" name="Rectangle 40">
            <a:extLst>
              <a:ext uri="{FF2B5EF4-FFF2-40B4-BE49-F238E27FC236}">
                <a16:creationId xmlns:a16="http://schemas.microsoft.com/office/drawing/2014/main" id="{17AB6BCE-07F9-4BDC-94CA-52124D6850F1}"/>
              </a:ext>
            </a:extLst>
          </p:cNvPr>
          <p:cNvSpPr/>
          <p:nvPr/>
        </p:nvSpPr>
        <p:spPr>
          <a:xfrm>
            <a:off x="7734673" y="4077130"/>
            <a:ext cx="2483999"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Customer Feedback</a:t>
            </a:r>
          </a:p>
        </p:txBody>
      </p:sp>
      <p:sp>
        <p:nvSpPr>
          <p:cNvPr id="43" name="Rectangle 42">
            <a:extLst>
              <a:ext uri="{FF2B5EF4-FFF2-40B4-BE49-F238E27FC236}">
                <a16:creationId xmlns:a16="http://schemas.microsoft.com/office/drawing/2014/main" id="{DF067CA5-61D0-44CF-BF1D-5A0975BB3DC2}"/>
              </a:ext>
            </a:extLst>
          </p:cNvPr>
          <p:cNvSpPr/>
          <p:nvPr/>
        </p:nvSpPr>
        <p:spPr>
          <a:xfrm>
            <a:off x="3874896" y="4072342"/>
            <a:ext cx="3679777" cy="307752"/>
          </a:xfrm>
          <a:prstGeom prst="rect">
            <a:avLst/>
          </a:prstGeom>
          <a:solidFill>
            <a:schemeClr val="tx2"/>
          </a:solidFill>
          <a:ln w="6350">
            <a:noFill/>
            <a:prstDash val="sysDot"/>
          </a:ln>
        </p:spPr>
        <p:txBody>
          <a:bodyPr wrap="square" lIns="91416" tIns="45708" bIns="45708"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b="1" dirty="0">
                <a:solidFill>
                  <a:prstClr val="white"/>
                </a:solidFill>
              </a:rPr>
              <a:t>Source - Target</a:t>
            </a:r>
          </a:p>
        </p:txBody>
      </p:sp>
      <p:pic>
        <p:nvPicPr>
          <p:cNvPr id="47" name="Picture 46" descr="Icon&#10;&#10;Description automatically generated">
            <a:extLst>
              <a:ext uri="{FF2B5EF4-FFF2-40B4-BE49-F238E27FC236}">
                <a16:creationId xmlns:a16="http://schemas.microsoft.com/office/drawing/2014/main" id="{1CE97486-D1E2-41CB-8416-EFB932B793D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81073" y="4427725"/>
            <a:ext cx="604800" cy="794769"/>
          </a:xfrm>
          <a:prstGeom prst="rect">
            <a:avLst/>
          </a:prstGeom>
        </p:spPr>
      </p:pic>
      <p:sp>
        <p:nvSpPr>
          <p:cNvPr id="49" name="Arrow: Right 48">
            <a:extLst>
              <a:ext uri="{FF2B5EF4-FFF2-40B4-BE49-F238E27FC236}">
                <a16:creationId xmlns:a16="http://schemas.microsoft.com/office/drawing/2014/main" id="{ACC06668-1796-4BEC-B29D-482D1A6A35F4}"/>
              </a:ext>
            </a:extLst>
          </p:cNvPr>
          <p:cNvSpPr/>
          <p:nvPr/>
        </p:nvSpPr>
        <p:spPr bwMode="auto">
          <a:xfrm>
            <a:off x="5430960" y="4705796"/>
            <a:ext cx="818398" cy="223200"/>
          </a:xfrm>
          <a:prstGeom prst="rightArrow">
            <a:avLst/>
          </a:prstGeom>
          <a:solidFill>
            <a:schemeClr val="accent1"/>
          </a:solidFill>
          <a:ln w="317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175" fontAlgn="base">
              <a:spcBef>
                <a:spcPts val="600"/>
              </a:spcBef>
              <a:spcAft>
                <a:spcPts val="300"/>
              </a:spcAft>
            </a:pPr>
            <a:endParaRPr lang="en-US" sz="2000" kern="0" dirty="0">
              <a:solidFill>
                <a:schemeClr val="bg1"/>
              </a:solidFill>
              <a:cs typeface="Segoe UI" pitchFamily="34" charset="0"/>
            </a:endParaRPr>
          </a:p>
        </p:txBody>
      </p:sp>
      <p:pic>
        <p:nvPicPr>
          <p:cNvPr id="51" name="Picture 50" descr="Logo&#10;&#10;Description automatically generated with low confidence">
            <a:extLst>
              <a:ext uri="{FF2B5EF4-FFF2-40B4-BE49-F238E27FC236}">
                <a16:creationId xmlns:a16="http://schemas.microsoft.com/office/drawing/2014/main" id="{0A6CDE73-C909-4B15-94CF-6961EE94C47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593074" y="4436309"/>
            <a:ext cx="604800" cy="777600"/>
          </a:xfrm>
          <a:prstGeom prst="rect">
            <a:avLst/>
          </a:prstGeom>
        </p:spPr>
      </p:pic>
    </p:spTree>
    <p:extLst>
      <p:ext uri="{BB962C8B-B14F-4D97-AF65-F5344CB8AC3E}">
        <p14:creationId xmlns:p14="http://schemas.microsoft.com/office/powerpoint/2010/main" val="268122016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P spid="20" grpId="0" animBg="1"/>
      <p:bldP spid="21" grpId="0" animBg="1"/>
      <p:bldP spid="23" grpId="0" animBg="1"/>
      <p:bldP spid="29" grpId="0" animBg="1"/>
      <p:bldP spid="31" grpId="0" animBg="1"/>
      <p:bldP spid="33" grpId="0" animBg="1"/>
      <p:bldP spid="35" grpId="0" animBg="1"/>
      <p:bldP spid="37" grpId="0" animBg="1"/>
      <p:bldP spid="39" grpId="0" animBg="1"/>
      <p:bldP spid="41" grpId="0" animBg="1"/>
      <p:bldP spid="43"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CDEA60E-6E1A-4F50-9205-2B0488F63E31}"/>
              </a:ext>
            </a:extLst>
          </p:cNvPr>
          <p:cNvSpPr txBox="1">
            <a:spLocks/>
          </p:cNvSpPr>
          <p:nvPr/>
        </p:nvSpPr>
        <p:spPr>
          <a:xfrm>
            <a:off x="344313" y="1110189"/>
            <a:ext cx="5689288" cy="5470611"/>
          </a:xfrm>
          <a:prstGeom prst="rect">
            <a:avLst/>
          </a:prstGeom>
        </p:spPr>
        <p:txBody>
          <a:bodyPr vert="horz" wrap="square" lIns="0" tIns="146304" rIns="182880" bIns="146304" rtlCol="0" anchor="ctr">
            <a:normAutofit fontScale="92500" lnSpcReduction="10000"/>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342900" marR="0" lvl="0" indent="-34290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SQL Migration </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Current landscape of tools and services</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DMA</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DMS</a:t>
            </a:r>
          </a:p>
          <a:p>
            <a:pPr marL="791093" marR="0" lvl="1" indent="-342900" algn="ctr"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342900" marR="0" lvl="0" indent="-34290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What’s new in Azure SQL Migration</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Solutions for migration personas</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Migration principles</a:t>
            </a:r>
          </a:p>
          <a:p>
            <a:pPr marL="791093" marR="0" lvl="1" indent="-342900" algn="ctr"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342900" marR="0" lvl="0" indent="-34290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Migrations from ADS</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Architecture</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Key component</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Enhanced capabilities</a:t>
            </a:r>
          </a:p>
          <a:p>
            <a:pPr marL="791093" marR="0" lvl="1"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rPr>
              <a:t>How to get started</a:t>
            </a:r>
          </a:p>
          <a:p>
            <a:pPr marL="448193"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342900" marR="0" lvl="0" indent="-34290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Demo</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448193" marR="0" lvl="1"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391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Current landscape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B6F287-B9CD-4B70-9069-E81373A67E87}"/>
              </a:ext>
            </a:extLst>
          </p:cNvPr>
          <p:cNvSpPr txBox="1">
            <a:spLocks/>
          </p:cNvSpPr>
          <p:nvPr/>
        </p:nvSpPr>
        <p:spPr>
          <a:xfrm>
            <a:off x="219418" y="23788"/>
            <a:ext cx="11298257" cy="7935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Azure SQL Migration - Current tools and services</a:t>
            </a:r>
          </a:p>
        </p:txBody>
      </p:sp>
      <p:sp>
        <p:nvSpPr>
          <p:cNvPr id="5" name="Text Placeholder 2">
            <a:extLst>
              <a:ext uri="{FF2B5EF4-FFF2-40B4-BE49-F238E27FC236}">
                <a16:creationId xmlns:a16="http://schemas.microsoft.com/office/drawing/2014/main" id="{FE192910-37BE-4299-80C6-337215D74A8A}"/>
              </a:ext>
            </a:extLst>
          </p:cNvPr>
          <p:cNvSpPr txBox="1">
            <a:spLocks/>
          </p:cNvSpPr>
          <p:nvPr/>
        </p:nvSpPr>
        <p:spPr>
          <a:xfrm>
            <a:off x="77311" y="1286524"/>
            <a:ext cx="5723723" cy="5599491"/>
          </a:xfrm>
          <a:prstGeom prst="rect">
            <a:avLst/>
          </a:prstGeom>
        </p:spPr>
        <p:txBody>
          <a:bodyPr>
            <a:normAutofit fontScale="70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Light"/>
                <a:ea typeface="+mn-ea"/>
                <a:cs typeface="+mn-cs"/>
              </a:rPr>
              <a:t>Discovery &amp; Assessment phase:</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1"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Azure Migrate</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2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Central hub to discover and assess workloads.</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53" b="0"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Light"/>
                <a:ea typeface="+mn-ea"/>
                <a:cs typeface="+mn-cs"/>
              </a:rPr>
              <a:t>Assessment &amp; Migration phase:</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400" b="0"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Data Migration Assistant (DMA)</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Used for assessment and migration</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400" b="0"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Data Access Migration Toolkit (DAMT)</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Used for accessing data access layer</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400" b="0"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Database Experimentation Assistant (DEA)</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Used for A/B testing</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400" b="0"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SQL Server Migration Assistant (SSMA)</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Used for migrating from heterogenous source (Oracle, DB2, Sybase, MySQL, Access) to SQL Server</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400" b="0" i="0" u="none" strike="noStrike" kern="1200" cap="none" spc="0" normalizeH="0" baseline="0" noProof="0" dirty="0">
                <a:ln>
                  <a:noFill/>
                </a:ln>
                <a:solidFill>
                  <a:srgbClr val="555555">
                    <a:lumMod val="40000"/>
                    <a:lumOff val="60000"/>
                  </a:srgbClr>
                </a:solidFill>
                <a:effectLst/>
                <a:uLnTx/>
                <a:uFillTx/>
                <a:latin typeface="Segoe UI Light"/>
                <a:ea typeface="+mn-ea"/>
                <a:cs typeface="+mn-cs"/>
              </a:rPr>
              <a:t>Azure Database Migration Service (DMS)</a:t>
            </a:r>
          </a:p>
          <a:p>
            <a:pPr marL="457200" marR="0" lvl="1"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3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PaaS service used for migration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6" name="Picture 5">
            <a:extLst>
              <a:ext uri="{FF2B5EF4-FFF2-40B4-BE49-F238E27FC236}">
                <a16:creationId xmlns:a16="http://schemas.microsoft.com/office/drawing/2014/main" id="{951180D3-29FF-47C0-9FCC-EE7805F660EA}"/>
              </a:ext>
            </a:extLst>
          </p:cNvPr>
          <p:cNvPicPr>
            <a:picLocks noChangeAspect="1"/>
          </p:cNvPicPr>
          <p:nvPr/>
        </p:nvPicPr>
        <p:blipFill>
          <a:blip r:embed="rId2"/>
          <a:stretch>
            <a:fillRect/>
          </a:stretch>
        </p:blipFill>
        <p:spPr>
          <a:xfrm>
            <a:off x="5721269" y="2326056"/>
            <a:ext cx="5862846" cy="3444627"/>
          </a:xfrm>
          <a:prstGeom prst="rect">
            <a:avLst/>
          </a:prstGeom>
        </p:spPr>
      </p:pic>
      <p:pic>
        <p:nvPicPr>
          <p:cNvPr id="7" name="Picture 6">
            <a:extLst>
              <a:ext uri="{FF2B5EF4-FFF2-40B4-BE49-F238E27FC236}">
                <a16:creationId xmlns:a16="http://schemas.microsoft.com/office/drawing/2014/main" id="{9DB2DB62-08E6-42A6-BB1B-1F5C81445A49}"/>
              </a:ext>
            </a:extLst>
          </p:cNvPr>
          <p:cNvPicPr>
            <a:picLocks noChangeAspect="1"/>
          </p:cNvPicPr>
          <p:nvPr/>
        </p:nvPicPr>
        <p:blipFill>
          <a:blip r:embed="rId3"/>
          <a:stretch>
            <a:fillRect/>
          </a:stretch>
        </p:blipFill>
        <p:spPr>
          <a:xfrm>
            <a:off x="5987364" y="4995832"/>
            <a:ext cx="3733800" cy="1409700"/>
          </a:xfrm>
          <a:prstGeom prst="rect">
            <a:avLst/>
          </a:prstGeom>
        </p:spPr>
      </p:pic>
      <p:pic>
        <p:nvPicPr>
          <p:cNvPr id="8" name="Picture 7">
            <a:extLst>
              <a:ext uri="{FF2B5EF4-FFF2-40B4-BE49-F238E27FC236}">
                <a16:creationId xmlns:a16="http://schemas.microsoft.com/office/drawing/2014/main" id="{C6EF766C-C43D-4CF8-988A-A1B55F082C28}"/>
              </a:ext>
            </a:extLst>
          </p:cNvPr>
          <p:cNvPicPr>
            <a:picLocks noChangeAspect="1"/>
          </p:cNvPicPr>
          <p:nvPr/>
        </p:nvPicPr>
        <p:blipFill>
          <a:blip r:embed="rId4"/>
          <a:stretch>
            <a:fillRect/>
          </a:stretch>
        </p:blipFill>
        <p:spPr>
          <a:xfrm>
            <a:off x="5868547" y="1412968"/>
            <a:ext cx="6204636" cy="4032064"/>
          </a:xfrm>
          <a:prstGeom prst="rect">
            <a:avLst/>
          </a:prstGeom>
        </p:spPr>
      </p:pic>
      <p:pic>
        <p:nvPicPr>
          <p:cNvPr id="9" name="Picture 8">
            <a:extLst>
              <a:ext uri="{FF2B5EF4-FFF2-40B4-BE49-F238E27FC236}">
                <a16:creationId xmlns:a16="http://schemas.microsoft.com/office/drawing/2014/main" id="{3D3ED24E-15D0-409A-A5D8-7D6D348FC67F}"/>
              </a:ext>
            </a:extLst>
          </p:cNvPr>
          <p:cNvPicPr>
            <a:picLocks noChangeAspect="1"/>
          </p:cNvPicPr>
          <p:nvPr/>
        </p:nvPicPr>
        <p:blipFill>
          <a:blip r:embed="rId5"/>
          <a:stretch>
            <a:fillRect/>
          </a:stretch>
        </p:blipFill>
        <p:spPr>
          <a:xfrm>
            <a:off x="6248596" y="1125370"/>
            <a:ext cx="6313655" cy="5280162"/>
          </a:xfrm>
          <a:prstGeom prst="rect">
            <a:avLst/>
          </a:prstGeom>
        </p:spPr>
      </p:pic>
      <p:pic>
        <p:nvPicPr>
          <p:cNvPr id="10" name="Content Placeholder 4">
            <a:extLst>
              <a:ext uri="{FF2B5EF4-FFF2-40B4-BE49-F238E27FC236}">
                <a16:creationId xmlns:a16="http://schemas.microsoft.com/office/drawing/2014/main" id="{A3F65C69-485B-4580-ADCC-1CCC9BD5EBCB}"/>
              </a:ext>
            </a:extLst>
          </p:cNvPr>
          <p:cNvPicPr>
            <a:picLocks noChangeAspect="1"/>
          </p:cNvPicPr>
          <p:nvPr/>
        </p:nvPicPr>
        <p:blipFill>
          <a:blip r:embed="rId6"/>
          <a:stretch>
            <a:fillRect/>
          </a:stretch>
        </p:blipFill>
        <p:spPr>
          <a:xfrm>
            <a:off x="6196914" y="2043784"/>
            <a:ext cx="5995086" cy="3881498"/>
          </a:xfrm>
          <a:prstGeom prst="rect">
            <a:avLst/>
          </a:prstGeom>
        </p:spPr>
      </p:pic>
      <p:pic>
        <p:nvPicPr>
          <p:cNvPr id="11" name="Picture 10">
            <a:extLst>
              <a:ext uri="{FF2B5EF4-FFF2-40B4-BE49-F238E27FC236}">
                <a16:creationId xmlns:a16="http://schemas.microsoft.com/office/drawing/2014/main" id="{807BB4D5-D0E6-4D8E-B6B7-9C7318D93CFB}"/>
              </a:ext>
            </a:extLst>
          </p:cNvPr>
          <p:cNvPicPr>
            <a:picLocks noChangeAspect="1"/>
          </p:cNvPicPr>
          <p:nvPr/>
        </p:nvPicPr>
        <p:blipFill>
          <a:blip r:embed="rId7"/>
          <a:stretch>
            <a:fillRect/>
          </a:stretch>
        </p:blipFill>
        <p:spPr>
          <a:xfrm>
            <a:off x="6062266" y="1125370"/>
            <a:ext cx="6121822" cy="5486966"/>
          </a:xfrm>
          <a:prstGeom prst="rect">
            <a:avLst/>
          </a:prstGeom>
        </p:spPr>
      </p:pic>
      <p:pic>
        <p:nvPicPr>
          <p:cNvPr id="12" name="Picture 11">
            <a:extLst>
              <a:ext uri="{FF2B5EF4-FFF2-40B4-BE49-F238E27FC236}">
                <a16:creationId xmlns:a16="http://schemas.microsoft.com/office/drawing/2014/main" id="{B6E34FFB-5AE4-468A-9A9E-D6BF66421DB4}"/>
              </a:ext>
            </a:extLst>
          </p:cNvPr>
          <p:cNvPicPr>
            <a:picLocks noChangeAspect="1"/>
          </p:cNvPicPr>
          <p:nvPr/>
        </p:nvPicPr>
        <p:blipFill>
          <a:blip r:embed="rId8"/>
          <a:stretch>
            <a:fillRect/>
          </a:stretch>
        </p:blipFill>
        <p:spPr>
          <a:xfrm>
            <a:off x="6062266" y="1125370"/>
            <a:ext cx="6288453" cy="5599492"/>
          </a:xfrm>
          <a:prstGeom prst="rect">
            <a:avLst/>
          </a:prstGeom>
        </p:spPr>
      </p:pic>
      <p:sp>
        <p:nvSpPr>
          <p:cNvPr id="13" name="TextBox 12">
            <a:extLst>
              <a:ext uri="{FF2B5EF4-FFF2-40B4-BE49-F238E27FC236}">
                <a16:creationId xmlns:a16="http://schemas.microsoft.com/office/drawing/2014/main" id="{CF95C739-CE21-41D8-83A8-540D1F516909}"/>
              </a:ext>
            </a:extLst>
          </p:cNvPr>
          <p:cNvSpPr txBox="1"/>
          <p:nvPr/>
        </p:nvSpPr>
        <p:spPr>
          <a:xfrm>
            <a:off x="77311" y="701885"/>
            <a:ext cx="101442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55555">
                    <a:lumMod val="40000"/>
                    <a:lumOff val="60000"/>
                  </a:srgbClr>
                </a:solidFill>
                <a:effectLst/>
                <a:uLnTx/>
                <a:uFillTx/>
                <a:latin typeface="Segoe UI"/>
                <a:ea typeface="+mn-ea"/>
                <a:cs typeface="+mn-cs"/>
              </a:rPr>
              <a:t>Phases in migration journey: </a:t>
            </a:r>
            <a:r>
              <a:rPr kumimoji="0" lang="en-US" sz="2400" b="1" i="0" u="none" strike="noStrike" kern="1200" cap="none" spc="0" normalizeH="0" baseline="0" noProof="0" dirty="0">
                <a:ln>
                  <a:noFill/>
                </a:ln>
                <a:solidFill>
                  <a:srgbClr val="555555">
                    <a:lumMod val="40000"/>
                    <a:lumOff val="60000"/>
                  </a:srgbClr>
                </a:solidFill>
                <a:effectLst/>
                <a:uLnTx/>
                <a:uFillTx/>
                <a:latin typeface="Segoe UI"/>
                <a:ea typeface="+mn-ea"/>
                <a:cs typeface="+mn-cs"/>
              </a:rPr>
              <a:t>Discovery </a:t>
            </a:r>
            <a:r>
              <a:rPr kumimoji="0" lang="en-US" sz="2400" b="1" i="0" u="none" strike="noStrike" kern="1200" cap="none" spc="0" normalizeH="0" baseline="0" noProof="0" dirty="0">
                <a:ln>
                  <a:noFill/>
                </a:ln>
                <a:solidFill>
                  <a:srgbClr val="555555">
                    <a:lumMod val="40000"/>
                    <a:lumOff val="60000"/>
                  </a:srgbClr>
                </a:solidFill>
                <a:effectLst/>
                <a:uLnTx/>
                <a:uFillTx/>
                <a:latin typeface="Segoe UI"/>
                <a:ea typeface="+mn-ea"/>
                <a:cs typeface="+mn-cs"/>
                <a:sym typeface="Wingdings" panose="05000000000000000000" pitchFamily="2" charset="2"/>
              </a:rPr>
              <a:t> </a:t>
            </a:r>
            <a:r>
              <a:rPr kumimoji="0" lang="en-US" sz="2400" b="1" i="0" u="none" strike="noStrike" kern="1200" cap="none" spc="0" normalizeH="0" baseline="0" noProof="0" dirty="0">
                <a:ln>
                  <a:noFill/>
                </a:ln>
                <a:solidFill>
                  <a:srgbClr val="555555">
                    <a:lumMod val="40000"/>
                    <a:lumOff val="60000"/>
                  </a:srgbClr>
                </a:solidFill>
                <a:effectLst/>
                <a:uLnTx/>
                <a:uFillTx/>
                <a:latin typeface="Segoe UI"/>
                <a:ea typeface="+mn-ea"/>
                <a:cs typeface="+mn-cs"/>
              </a:rPr>
              <a:t>Assessment </a:t>
            </a:r>
            <a:r>
              <a:rPr kumimoji="0" lang="en-US" sz="2400" b="1" i="0" u="none" strike="noStrike" kern="1200" cap="none" spc="0" normalizeH="0" baseline="0" noProof="0" dirty="0">
                <a:ln>
                  <a:noFill/>
                </a:ln>
                <a:solidFill>
                  <a:srgbClr val="555555">
                    <a:lumMod val="40000"/>
                    <a:lumOff val="60000"/>
                  </a:srgbClr>
                </a:solidFill>
                <a:effectLst/>
                <a:uLnTx/>
                <a:uFillTx/>
                <a:latin typeface="Segoe UI"/>
                <a:ea typeface="+mn-ea"/>
                <a:cs typeface="+mn-cs"/>
                <a:sym typeface="Wingdings" panose="05000000000000000000" pitchFamily="2" charset="2"/>
              </a:rPr>
              <a:t> Migration </a:t>
            </a:r>
            <a:endParaRPr kumimoji="0" lang="en-US" sz="2400" b="1" i="0" u="none" strike="noStrike" kern="1200" cap="none" spc="0" normalizeH="0" baseline="0" noProof="0" dirty="0">
              <a:ln>
                <a:noFill/>
              </a:ln>
              <a:solidFill>
                <a:srgbClr val="555555">
                  <a:lumMod val="40000"/>
                  <a:lumOff val="60000"/>
                </a:srgbClr>
              </a:solidFill>
              <a:effectLst/>
              <a:uLnTx/>
              <a:uFillTx/>
              <a:latin typeface="Segoe UI"/>
              <a:ea typeface="+mn-ea"/>
              <a:cs typeface="+mn-cs"/>
            </a:endParaRPr>
          </a:p>
        </p:txBody>
      </p:sp>
    </p:spTree>
    <p:extLst>
      <p:ext uri="{BB962C8B-B14F-4D97-AF65-F5344CB8AC3E}">
        <p14:creationId xmlns:p14="http://schemas.microsoft.com/office/powerpoint/2010/main" val="63787059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1" end="11"/>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14" end="14"/>
                                            </p:txEl>
                                          </p:spTgt>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0"/>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5">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5">
                                            <p:txEl>
                                              <p:pRg st="18" end="18"/>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3E547-8D2F-4AC9-BCE7-5D0AEE413AB1}"/>
              </a:ext>
            </a:extLst>
          </p:cNvPr>
          <p:cNvSpPr txBox="1">
            <a:spLocks/>
          </p:cNvSpPr>
          <p:nvPr/>
        </p:nvSpPr>
        <p:spPr>
          <a:xfrm>
            <a:off x="225399" y="138702"/>
            <a:ext cx="10515600" cy="84092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Data Migration Assistant (DMA)</a:t>
            </a:r>
          </a:p>
        </p:txBody>
      </p:sp>
      <p:sp>
        <p:nvSpPr>
          <p:cNvPr id="5" name="Content Placeholder 4">
            <a:extLst>
              <a:ext uri="{FF2B5EF4-FFF2-40B4-BE49-F238E27FC236}">
                <a16:creationId xmlns:a16="http://schemas.microsoft.com/office/drawing/2014/main" id="{F8223E1C-534C-4AE9-BDA5-954DE4A0856C}"/>
              </a:ext>
            </a:extLst>
          </p:cNvPr>
          <p:cNvSpPr txBox="1">
            <a:spLocks/>
          </p:cNvSpPr>
          <p:nvPr/>
        </p:nvSpPr>
        <p:spPr>
          <a:xfrm>
            <a:off x="86780" y="1240592"/>
            <a:ext cx="6642494" cy="5280523"/>
          </a:xfrm>
          <a:prstGeom prst="rect">
            <a:avLst/>
          </a:prstGeom>
        </p:spPr>
        <p:txBody>
          <a:bodyPr vert="horz" wrap="square" lIns="0" tIns="146304" rIns="182880" bIns="146304" rtlCol="0">
            <a:no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Capabilities: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De facto tool for running assessments for On-premises &amp; Azure SQL target (very popular with customers)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Used both in upgrade and migration scenarios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Offers simplicity and value</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Extensively used today for Azure SQL DB migrations</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Gaps: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Being a standalone tool, lacks resiliency for migration </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Assessment for larger schemas is time consuming</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Assessment rules were not public causing staleness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Assessment results created unintended confusion </a:t>
            </a:r>
          </a:p>
          <a:p>
            <a:pPr marL="733943" marR="0" lvl="1" indent="-28575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75000"/>
                  </a:srgbClr>
                </a:solidFill>
                <a:effectLst/>
                <a:uLnTx/>
                <a:uFillTx/>
                <a:latin typeface="Segoe UI"/>
                <a:ea typeface="+mn-ea"/>
                <a:cs typeface="+mn-cs"/>
              </a:rPr>
              <a:t>Feature parity &amp; Compatibility Issues  (1)</a:t>
            </a:r>
          </a:p>
          <a:p>
            <a:pPr marL="733943" marR="0" lvl="1" indent="-28575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75000"/>
                  </a:srgbClr>
                </a:solidFill>
                <a:effectLst/>
                <a:uLnTx/>
                <a:uFillTx/>
                <a:latin typeface="Segoe UI"/>
                <a:ea typeface="+mn-ea"/>
                <a:cs typeface="+mn-cs"/>
              </a:rPr>
              <a:t>Compatibility mode analysis (2)</a:t>
            </a:r>
          </a:p>
          <a:p>
            <a:pPr marL="733943" marR="0" lvl="1" indent="-28575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75000"/>
                  </a:srgbClr>
                </a:solidFill>
                <a:effectLst/>
                <a:uLnTx/>
                <a:uFillTx/>
                <a:latin typeface="Segoe UI"/>
                <a:ea typeface="+mn-ea"/>
                <a:cs typeface="+mn-cs"/>
              </a:rPr>
              <a:t>Too many categories for issues identified - Breaking changes, Behavior changes, Deprecated features, Information issues, Migration blockers (</a:t>
            </a:r>
            <a:r>
              <a:rPr kumimoji="0" lang="en-US" sz="1600" b="0" i="0" u="none" strike="noStrike" kern="1200" cap="none" spc="0" normalizeH="0" baseline="0" noProof="0">
                <a:ln>
                  <a:noFill/>
                </a:ln>
                <a:solidFill>
                  <a:srgbClr val="E6E6E6">
                    <a:lumMod val="75000"/>
                  </a:srgbClr>
                </a:solidFill>
                <a:effectLst/>
                <a:uLnTx/>
                <a:uFillTx/>
                <a:latin typeface="Segoe UI"/>
                <a:ea typeface="+mn-ea"/>
                <a:cs typeface="+mn-cs"/>
              </a:rPr>
              <a:t>3)</a:t>
            </a:r>
            <a:endParaRPr kumimoji="0" lang="en-US" sz="1600" b="0" i="0" u="none" strike="noStrike" kern="1200" cap="none" spc="0" normalizeH="0" baseline="0" noProof="0" dirty="0">
              <a:ln>
                <a:noFill/>
              </a:ln>
              <a:solidFill>
                <a:srgbClr val="000000">
                  <a:tint val="75000"/>
                </a:srgbClr>
              </a:solidFill>
              <a:effectLst/>
              <a:uLnTx/>
              <a:uFillTx/>
              <a:latin typeface="Segoe UI"/>
              <a:ea typeface="+mn-ea"/>
              <a:cs typeface="+mn-cs"/>
            </a:endParaRPr>
          </a:p>
          <a:p>
            <a:pPr marL="896386" marR="0" lvl="2"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15CA27AB-E621-4409-99AD-0E09A6F1294F}"/>
              </a:ext>
            </a:extLst>
          </p:cNvPr>
          <p:cNvPicPr>
            <a:picLocks noChangeAspect="1"/>
          </p:cNvPicPr>
          <p:nvPr/>
        </p:nvPicPr>
        <p:blipFill>
          <a:blip r:embed="rId2"/>
          <a:stretch>
            <a:fillRect/>
          </a:stretch>
        </p:blipFill>
        <p:spPr>
          <a:xfrm>
            <a:off x="5948039" y="1976868"/>
            <a:ext cx="6157180" cy="3368688"/>
          </a:xfrm>
          <a:prstGeom prst="rect">
            <a:avLst/>
          </a:prstGeom>
        </p:spPr>
      </p:pic>
    </p:spTree>
    <p:extLst>
      <p:ext uri="{BB962C8B-B14F-4D97-AF65-F5344CB8AC3E}">
        <p14:creationId xmlns:p14="http://schemas.microsoft.com/office/powerpoint/2010/main" val="222695619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7C8753-5455-4C68-98D3-ED0A270DF50D}"/>
              </a:ext>
            </a:extLst>
          </p:cNvPr>
          <p:cNvSpPr txBox="1">
            <a:spLocks/>
          </p:cNvSpPr>
          <p:nvPr/>
        </p:nvSpPr>
        <p:spPr>
          <a:xfrm>
            <a:off x="266330" y="167325"/>
            <a:ext cx="7244179" cy="74930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Database Migration Service (DMS)</a:t>
            </a:r>
          </a:p>
        </p:txBody>
      </p:sp>
      <p:sp>
        <p:nvSpPr>
          <p:cNvPr id="5" name="Content Placeholder 2">
            <a:extLst>
              <a:ext uri="{FF2B5EF4-FFF2-40B4-BE49-F238E27FC236}">
                <a16:creationId xmlns:a16="http://schemas.microsoft.com/office/drawing/2014/main" id="{4A5998C4-E390-45A9-837A-23049D0152B6}"/>
              </a:ext>
            </a:extLst>
          </p:cNvPr>
          <p:cNvSpPr txBox="1">
            <a:spLocks/>
          </p:cNvSpPr>
          <p:nvPr/>
        </p:nvSpPr>
        <p:spPr>
          <a:xfrm>
            <a:off x="115410" y="1332514"/>
            <a:ext cx="5778970" cy="5201451"/>
          </a:xfrm>
          <a:prstGeom prst="rect">
            <a:avLst/>
          </a:prstGeom>
        </p:spPr>
        <p:txBody>
          <a:bodyPr vert="horz" wrap="square" lIns="0" tIns="146304" rIns="182880" bIns="146304" rtlCol="0">
            <a:no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2157" kern="1200" spc="0" baseline="0">
                <a:solidFill>
                  <a:schemeClr val="bg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Capabilities: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Supports migration to both Azure SQL and OSS databases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Managed service and requires injecting into customer’s </a:t>
            </a:r>
            <a:r>
              <a:rPr kumimoji="0" lang="en-US" sz="1600" b="0" i="0" u="none" strike="noStrike" kern="1200" cap="none" spc="0" normalizeH="0" baseline="0" noProof="0" dirty="0" err="1">
                <a:ln>
                  <a:noFill/>
                </a:ln>
                <a:solidFill>
                  <a:srgbClr val="E6E6E6">
                    <a:lumMod val="90000"/>
                  </a:srgbClr>
                </a:solidFill>
                <a:effectLst/>
                <a:uLnTx/>
                <a:uFillTx/>
                <a:latin typeface="Segoe UI"/>
                <a:ea typeface="+mn-ea"/>
                <a:cs typeface="+mn-cs"/>
              </a:rPr>
              <a:t>VNet</a:t>
            </a:r>
            <a:endPar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endParaRP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UI and rich CLI for automation</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Supports minimal downtime migration</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Does schema generation and data migration for Azure SQL DB</a:t>
            </a: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Gaps:</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Requires express route or site to site VPN connectivity</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Inbound and Outbound ports should be opened to allow management traffic</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Doesn’t support online (minimal downtime) migration to Azure SQL VM</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Need for Azure Active Directory (AAD) application ID to perform restores on target Azure SQL</a:t>
            </a:r>
          </a:p>
          <a:p>
            <a:pPr marL="285750" marR="0" lvl="0" indent="-28575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E6E6E6">
                    <a:lumMod val="90000"/>
                  </a:srgbClr>
                </a:solidFill>
                <a:effectLst/>
                <a:uLnTx/>
                <a:uFillTx/>
                <a:latin typeface="Segoe UI"/>
                <a:ea typeface="+mn-ea"/>
                <a:cs typeface="+mn-cs"/>
              </a:rPr>
              <a:t>Inability to mitigate stuck or failing migration workflow due to architectural limitations. </a:t>
            </a:r>
          </a:p>
        </p:txBody>
      </p:sp>
      <p:pic>
        <p:nvPicPr>
          <p:cNvPr id="6" name="Picture 5">
            <a:extLst>
              <a:ext uri="{FF2B5EF4-FFF2-40B4-BE49-F238E27FC236}">
                <a16:creationId xmlns:a16="http://schemas.microsoft.com/office/drawing/2014/main" id="{D05D334B-C170-4A6B-978F-5892FAE26467}"/>
              </a:ext>
            </a:extLst>
          </p:cNvPr>
          <p:cNvPicPr>
            <a:picLocks noChangeAspect="1"/>
          </p:cNvPicPr>
          <p:nvPr/>
        </p:nvPicPr>
        <p:blipFill>
          <a:blip r:embed="rId2"/>
          <a:stretch>
            <a:fillRect/>
          </a:stretch>
        </p:blipFill>
        <p:spPr>
          <a:xfrm>
            <a:off x="6700369" y="1250034"/>
            <a:ext cx="5081752" cy="5442866"/>
          </a:xfrm>
          <a:prstGeom prst="rect">
            <a:avLst/>
          </a:prstGeom>
        </p:spPr>
      </p:pic>
      <p:pic>
        <p:nvPicPr>
          <p:cNvPr id="7" name="Picture 6">
            <a:extLst>
              <a:ext uri="{FF2B5EF4-FFF2-40B4-BE49-F238E27FC236}">
                <a16:creationId xmlns:a16="http://schemas.microsoft.com/office/drawing/2014/main" id="{0987F243-72C8-4D3B-A342-03DF03C31A34}"/>
              </a:ext>
            </a:extLst>
          </p:cNvPr>
          <p:cNvPicPr>
            <a:picLocks noChangeAspect="1"/>
          </p:cNvPicPr>
          <p:nvPr/>
        </p:nvPicPr>
        <p:blipFill>
          <a:blip r:embed="rId3"/>
          <a:stretch>
            <a:fillRect/>
          </a:stretch>
        </p:blipFill>
        <p:spPr>
          <a:xfrm>
            <a:off x="5894381" y="1332515"/>
            <a:ext cx="6115657" cy="5525485"/>
          </a:xfrm>
          <a:prstGeom prst="rect">
            <a:avLst/>
          </a:prstGeom>
        </p:spPr>
      </p:pic>
    </p:spTree>
    <p:extLst>
      <p:ext uri="{BB962C8B-B14F-4D97-AF65-F5344CB8AC3E}">
        <p14:creationId xmlns:p14="http://schemas.microsoft.com/office/powerpoint/2010/main" val="16978061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a:t>
            </a:r>
          </a:p>
        </p:txBody>
      </p:sp>
      <p:pic>
        <p:nvPicPr>
          <p:cNvPr id="4" name="Picture 3" descr="Graphical user interface, application&#10;&#10;Description automatically generated">
            <a:extLst>
              <a:ext uri="{FF2B5EF4-FFF2-40B4-BE49-F238E27FC236}">
                <a16:creationId xmlns:a16="http://schemas.microsoft.com/office/drawing/2014/main" id="{4BC9C5F0-A8B0-49AA-B5DB-7FB9F42F81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69701" y="3774847"/>
            <a:ext cx="3674754" cy="1929246"/>
          </a:xfrm>
          <a:prstGeom prst="rect">
            <a:avLst/>
          </a:prstGeom>
        </p:spPr>
      </p:pic>
    </p:spTree>
    <p:extLst>
      <p:ext uri="{BB962C8B-B14F-4D97-AF65-F5344CB8AC3E}">
        <p14:creationId xmlns:p14="http://schemas.microsoft.com/office/powerpoint/2010/main" val="266831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E16350-0407-4D21-B01D-1AEA2C7327F0}"/>
              </a:ext>
            </a:extLst>
          </p:cNvPr>
          <p:cNvSpPr txBox="1">
            <a:spLocks/>
          </p:cNvSpPr>
          <p:nvPr/>
        </p:nvSpPr>
        <p:spPr>
          <a:xfrm>
            <a:off x="665825" y="349631"/>
            <a:ext cx="11363417" cy="768955"/>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5882"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What’s coming in Azure SQL Migrations</a:t>
            </a:r>
          </a:p>
        </p:txBody>
      </p:sp>
      <p:sp>
        <p:nvSpPr>
          <p:cNvPr id="5" name="Text Placeholder 2">
            <a:extLst>
              <a:ext uri="{FF2B5EF4-FFF2-40B4-BE49-F238E27FC236}">
                <a16:creationId xmlns:a16="http://schemas.microsoft.com/office/drawing/2014/main" id="{B465AFFC-B3AD-40BF-9FD5-AD28CD048CF4}"/>
              </a:ext>
            </a:extLst>
          </p:cNvPr>
          <p:cNvSpPr txBox="1">
            <a:spLocks/>
          </p:cNvSpPr>
          <p:nvPr/>
        </p:nvSpPr>
        <p:spPr>
          <a:xfrm>
            <a:off x="374748" y="1568661"/>
            <a:ext cx="11556839" cy="4201823"/>
          </a:xfrm>
          <a:prstGeom prst="rect">
            <a:avLst/>
          </a:prstGeom>
        </p:spPr>
        <p:txBody>
          <a:bodyPr>
            <a:normAutofit lnSpcReduction="1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Simplified assessment &amp; migration capabilities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Cohesive and connected experience while navigating through migration phases (Discovery </a:t>
            </a: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sym typeface="Wingdings" panose="05000000000000000000" pitchFamily="2" charset="2"/>
              </a:rPr>
              <a:t> </a:t>
            </a: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Assessment </a:t>
            </a: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sym typeface="Wingdings" panose="05000000000000000000" pitchFamily="2" charset="2"/>
              </a:rPr>
              <a:t> </a:t>
            </a: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Migration)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Complete migration scenarios for Azure SQL (MI, VM &amp; DB)</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300" b="0" i="0" u="none" strike="noStrike" kern="1200" cap="none" spc="0" normalizeH="0" baseline="0" noProof="0" dirty="0">
                <a:ln>
                  <a:noFill/>
                </a:ln>
                <a:solidFill>
                  <a:srgbClr val="E6E6E6">
                    <a:lumMod val="90000"/>
                  </a:srgbClr>
                </a:solidFill>
                <a:effectLst/>
                <a:uLnTx/>
                <a:uFillTx/>
                <a:latin typeface="Segoe UI Light"/>
                <a:ea typeface="+mn-ea"/>
                <a:cs typeface="+mn-cs"/>
              </a:rPr>
              <a:t>Improved reliability &amp; scalability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21" b="0" i="0" u="none" strike="noStrike" kern="1200" cap="none" spc="0" normalizeH="0" baseline="0" noProof="0" dirty="0">
              <a:ln>
                <a:noFill/>
              </a:ln>
              <a:solidFill>
                <a:srgbClr val="E6E6E6">
                  <a:lumMod val="90000"/>
                </a:srgbClr>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4BCD808C-DEFF-470B-9018-10BB8E772BF3}"/>
              </a:ext>
            </a:extLst>
          </p:cNvPr>
          <p:cNvPicPr>
            <a:picLocks noChangeAspect="1"/>
          </p:cNvPicPr>
          <p:nvPr/>
        </p:nvPicPr>
        <p:blipFill>
          <a:blip r:embed="rId2">
            <a:alphaModFix amt="30000"/>
          </a:blip>
          <a:stretch>
            <a:fillRect/>
          </a:stretch>
        </p:blipFill>
        <p:spPr>
          <a:xfrm>
            <a:off x="11559833" y="48621"/>
            <a:ext cx="591634" cy="560979"/>
          </a:xfrm>
          <a:prstGeom prst="rect">
            <a:avLst/>
          </a:prstGeom>
          <a:solidFill>
            <a:schemeClr val="accent1"/>
          </a:solidFill>
        </p:spPr>
      </p:pic>
    </p:spTree>
    <p:extLst>
      <p:ext uri="{BB962C8B-B14F-4D97-AF65-F5344CB8AC3E}">
        <p14:creationId xmlns:p14="http://schemas.microsoft.com/office/powerpoint/2010/main" val="1676619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2.xml><?xml version="1.0" encoding="utf-8"?>
<a:theme xmlns:a="http://schemas.openxmlformats.org/drawingml/2006/main" name="MSFT National Cloud 2016">
  <a:themeElements>
    <a:clrScheme name="Custom 35">
      <a:dk1>
        <a:srgbClr val="000000"/>
      </a:dk1>
      <a:lt1>
        <a:srgbClr val="FFFFFF"/>
      </a:lt1>
      <a:dk2>
        <a:srgbClr val="555555"/>
      </a:dk2>
      <a:lt2>
        <a:srgbClr val="E6E6E6"/>
      </a:lt2>
      <a:accent1>
        <a:srgbClr val="183560"/>
      </a:accent1>
      <a:accent2>
        <a:srgbClr val="185BC0"/>
      </a:accent2>
      <a:accent3>
        <a:srgbClr val="1897BB"/>
      </a:accent3>
      <a:accent4>
        <a:srgbClr val="44546A"/>
      </a:accent4>
      <a:accent5>
        <a:srgbClr val="0078D7"/>
      </a:accent5>
      <a:accent6>
        <a:srgbClr val="A0B4C8"/>
      </a:accent6>
      <a:hlink>
        <a:srgbClr val="0078D7"/>
      </a:hlink>
      <a:folHlink>
        <a:srgbClr val="005AA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noFill/>
          <a:prstDash val="solid"/>
          <a:headEnd type="none" w="med" len="med"/>
          <a:tailEnd type="none" w="med" len="med"/>
        </a:ln>
        <a:effectLst/>
      </a:spPr>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defPPr algn="ctr" defTabSz="932175" fontAlgn="base">
          <a:spcBef>
            <a:spcPts val="600"/>
          </a:spcBef>
          <a:spcAft>
            <a:spcPts val="300"/>
          </a:spcAft>
          <a:defRPr sz="2000" kern="0" dirty="0">
            <a:solidFill>
              <a:schemeClr val="bg1"/>
            </a:solidFill>
            <a:cs typeface="Segoe UI" pitchFamily="34" charset="0"/>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ational Cloud PowerPoint Template 01 20 2016_CB.potx" id="{09C8C31B-B647-422C-B1B7-0E5AFB4F6E9F}" vid="{190125F5-4167-4930-A581-7DB82D533749}"/>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C0E5D6CDC0EF8499FDE1AC9D3F3B187" ma:contentTypeVersion="18" ma:contentTypeDescription="Criar um novo documento." ma:contentTypeScope="" ma:versionID="713f855668aaa5ff4032dbe2ccb81a03">
  <xsd:schema xmlns:xsd="http://www.w3.org/2001/XMLSchema" xmlns:xs="http://www.w3.org/2001/XMLSchema" xmlns:p="http://schemas.microsoft.com/office/2006/metadata/properties" xmlns:ns1="http://schemas.microsoft.com/sharepoint/v3" xmlns:ns2="006aab96-2199-494d-984d-89961edf0dae" xmlns:ns3="f4700e99-20c6-4155-8712-1114d2a043a9" xmlns:ns4="230e9df3-be65-4c73-a93b-d1236ebd677e" targetNamespace="http://schemas.microsoft.com/office/2006/metadata/properties" ma:root="true" ma:fieldsID="349eb5aac0693467a68ac8935f5d9ac7" ns1:_="" ns2:_="" ns3:_="" ns4:_="">
    <xsd:import namespace="http://schemas.microsoft.com/sharepoint/v3"/>
    <xsd:import namespace="006aab96-2199-494d-984d-89961edf0dae"/>
    <xsd:import namespace="f4700e99-20c6-4155-8712-1114d2a043a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LinktoFolder"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Propriedades da Política de Conformidade Unificada" ma:hidden="true" ma:internalName="_ip_UnifiedCompliancePolicyProperties">
      <xsd:simpleType>
        <xsd:restriction base="dms:Note"/>
      </xsd:simpleType>
    </xsd:element>
    <xsd:element name="_ip_UnifiedCompliancePolicyUIAction" ma:index="21" nillable="true" ma:displayName="Ação de IU da Política de Conformidade Unificada"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6aab96-2199-494d-984d-89961edf0d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inktoFolder" ma:index="16" nillable="true" ma:displayName="Link to Folder" ma:format="Hyperlink" ma:internalName="LinktoFolder">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Etiquetas de Imagem"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4700e99-20c6-4155-8712-1114d2a043a9" elementFormDefault="qualified">
    <xsd:import namespace="http://schemas.microsoft.com/office/2006/documentManagement/types"/>
    <xsd:import namespace="http://schemas.microsoft.com/office/infopath/2007/PartnerControls"/>
    <xsd:element name="SharedWithUsers" ma:index="14"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hes de Partilhado Com"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8ff5eb49-3050-4b3a-afeb-9e4f1a7a6257}" ma:internalName="TaxCatchAll" ma:showField="CatchAllData" ma:web="f4700e99-20c6-4155-8712-1114d2a043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inktoFolder xmlns="006aab96-2199-494d-984d-89961edf0dae">
      <Url xsi:nil="true"/>
      <Description xsi:nil="true"/>
    </LinktoFolder>
    <_ip_UnifiedCompliancePolicyProperties xmlns="http://schemas.microsoft.com/sharepoint/v3" xsi:nil="true"/>
    <SharedWithUsers xmlns="f4700e99-20c6-4155-8712-1114d2a043a9">
      <UserInfo>
        <DisplayName/>
        <AccountId xsi:nil="true"/>
        <AccountType/>
      </UserInfo>
    </SharedWithUsers>
    <MediaLengthInSeconds xmlns="006aab96-2199-494d-984d-89961edf0dae" xsi:nil="true"/>
    <lcf76f155ced4ddcb4097134ff3c332f xmlns="006aab96-2199-494d-984d-89961edf0dae">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75223AB-878E-4C8B-8EB5-4385707D27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06aab96-2199-494d-984d-89961edf0dae"/>
    <ds:schemaRef ds:uri="f4700e99-20c6-4155-8712-1114d2a043a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83c2a0a3-ddce-4db6-8f5d-ace3f1b622db"/>
    <ds:schemaRef ds:uri="http://schemas.microsoft.com/office/infopath/2007/PartnerControls"/>
    <ds:schemaRef ds:uri="http://purl.org/dc/terms/"/>
    <ds:schemaRef ds:uri="http://purl.org/dc/dcmitype/"/>
    <ds:schemaRef ds:uri="http://purl.org/dc/elements/1.1/"/>
    <ds:schemaRef ds:uri="http://schemas.openxmlformats.org/package/2006/metadata/core-properties"/>
    <ds:schemaRef ds:uri="fdd72ee8-7b84-498a-846c-e547f720c6b9"/>
    <ds:schemaRef ds:uri="http://schemas.microsoft.com/sharepoint/v3"/>
    <ds:schemaRef ds:uri="http://www.w3.org/XML/1998/namespace"/>
    <ds:schemaRef ds:uri="3ae6f26d-9444-4782-a775-fd15bae28999"/>
    <ds:schemaRef ds:uri="006aab96-2199-494d-984d-89961edf0dae"/>
    <ds:schemaRef ds:uri="f4700e99-20c6-4155-8712-1114d2a043a9"/>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SPARK - Azure Track - Speaker Slide Template</Template>
  <TotalTime>208</TotalTime>
  <Words>2086</Words>
  <Application>Microsoft Office PowerPoint</Application>
  <PresentationFormat>Widescreen</PresentationFormat>
  <Paragraphs>295</Paragraphs>
  <Slides>20</Slides>
  <Notes>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2" baseType="lpstr">
      <vt:lpstr>Arial</vt:lpstr>
      <vt:lpstr>Calibri</vt:lpstr>
      <vt:lpstr>Consolas</vt:lpstr>
      <vt:lpstr>Segoe UI</vt:lpstr>
      <vt:lpstr>Segoe UI Light</vt:lpstr>
      <vt:lpstr>Segoe UI Semibold</vt:lpstr>
      <vt:lpstr>Segoe UI Semilight</vt:lpstr>
      <vt:lpstr>Wingdings</vt:lpstr>
      <vt:lpstr>TCL-WC Template | White</vt:lpstr>
      <vt:lpstr>MSFT National Cloud 2016</vt:lpstr>
      <vt:lpstr>1_WHITE TEMPLATE</vt:lpstr>
      <vt:lpstr>think-cell Slide</vt:lpstr>
      <vt:lpstr>Azure SQL Migration extension in Azure Data Studio </vt:lpstr>
      <vt:lpstr>Azure SQL Migration extension in Azure Data Studio </vt:lpstr>
      <vt:lpstr>PowerPoint Presentation</vt:lpstr>
      <vt:lpstr>Current landscape</vt:lpstr>
      <vt:lpstr>PowerPoint Presentation</vt:lpstr>
      <vt:lpstr>PowerPoint Presentation</vt:lpstr>
      <vt:lpstr>PowerPoint Presentation</vt:lpstr>
      <vt:lpstr>What’s new</vt:lpstr>
      <vt:lpstr>PowerPoint Presentation</vt:lpstr>
      <vt:lpstr>PowerPoint Presentation</vt:lpstr>
      <vt:lpstr>PowerPoint Presentation</vt:lpstr>
      <vt:lpstr>Which SQL Server Migration tool is right for you?</vt:lpstr>
      <vt:lpstr>Migrations using ADS</vt:lpstr>
      <vt:lpstr>PowerPoint Presentation</vt:lpstr>
      <vt:lpstr>PowerPoint Presentation</vt:lpstr>
      <vt:lpstr>PowerPoint Presentation</vt:lpstr>
      <vt:lpstr>ADF Pipeline</vt:lpstr>
      <vt:lpstr>PowerPoint Presentation</vt:lpstr>
      <vt:lpstr>Demo</vt:lpstr>
      <vt:lpstr>Customer Scenarios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Migration extension in Azure Data Studio</dc:title>
  <dc:subject>TCL -Worldwide Communities template</dc:subject>
  <dc:creator>Mohamed Kabiruddin</dc:creator>
  <cp:keywords>TCL -Worldwide Communities template</cp:keywords>
  <dc:description/>
  <cp:lastModifiedBy>Jonathan Vella</cp:lastModifiedBy>
  <cp:revision>4</cp:revision>
  <dcterms:created xsi:type="dcterms:W3CDTF">2021-07-15T00:09:06Z</dcterms:created>
  <dcterms:modified xsi:type="dcterms:W3CDTF">2022-06-14T09:18:39Z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0x010100DC0E5D6CDC0EF8499FDE1AC9D3F3B187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8600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ies>
</file>